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xls" ContentType="application/vnd.ms-excel"/>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319" r:id="rId3"/>
    <p:sldId id="302" r:id="rId4"/>
    <p:sldId id="320" r:id="rId5"/>
    <p:sldId id="317" r:id="rId6"/>
    <p:sldId id="322" r:id="rId7"/>
    <p:sldId id="333" r:id="rId8"/>
    <p:sldId id="321" r:id="rId9"/>
    <p:sldId id="323" r:id="rId10"/>
    <p:sldId id="334" r:id="rId11"/>
    <p:sldId id="318"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p:cViewPr>
        <p:scale>
          <a:sx n="83" d="100"/>
          <a:sy n="83" d="100"/>
        </p:scale>
        <p:origin x="-1098"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D6AC6-B94C-4079-8FD4-873D59C4E274}" type="datetimeFigureOut">
              <a:rPr lang="en-US" smtClean="0"/>
              <a:t>3/22/2016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E18AFF-A296-4D98-9943-CD69D58C8C86}" type="slidenum">
              <a:rPr lang="en-US" smtClean="0"/>
              <a:t>‹#›</a:t>
            </a:fld>
            <a:endParaRPr lang="en-US" dirty="0"/>
          </a:p>
        </p:txBody>
      </p:sp>
    </p:spTree>
    <p:extLst>
      <p:ext uri="{BB962C8B-B14F-4D97-AF65-F5344CB8AC3E}">
        <p14:creationId xmlns:p14="http://schemas.microsoft.com/office/powerpoint/2010/main" val="995790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92906" y="1178723"/>
            <a:ext cx="7772400" cy="1470025"/>
          </a:xfrm>
          <a:prstGeom prst="rect">
            <a:avLst/>
          </a:prstGeom>
        </p:spPr>
        <p:txBody>
          <a:bodyPr lIns="91435" tIns="45718" rIns="91435" bIns="45718" anchor="b"/>
          <a:lstStyle>
            <a:lvl1pPr algn="l">
              <a:defRPr sz="2500" b="1" cap="all" baseline="0">
                <a:latin typeface="Helvetica Light"/>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92906" y="2732485"/>
            <a:ext cx="6400800" cy="1752600"/>
          </a:xfrm>
          <a:prstGeom prst="rect">
            <a:avLst/>
          </a:prstGeom>
        </p:spPr>
        <p:txBody>
          <a:bodyPr lIns="91435" tIns="45718" rIns="91435" bIns="45718"/>
          <a:lstStyle>
            <a:lvl1pPr marL="0" indent="0" algn="l">
              <a:buNone/>
              <a:defRPr sz="1700" b="1" cap="all" baseline="0">
                <a:solidFill>
                  <a:schemeClr val="tx1">
                    <a:tint val="75000"/>
                  </a:schemeClr>
                </a:solidFill>
                <a:latin typeface="Helvetica Light"/>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dirty="0"/>
          </a:p>
        </p:txBody>
      </p:sp>
      <p:sp>
        <p:nvSpPr>
          <p:cNvPr id="14" name="TextBox 13"/>
          <p:cNvSpPr txBox="1"/>
          <p:nvPr/>
        </p:nvSpPr>
        <p:spPr>
          <a:xfrm>
            <a:off x="70104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a:t>
            </a:r>
            <a:r>
              <a:rPr lang="en-US" sz="1000" dirty="0" smtClean="0">
                <a:solidFill>
                  <a:prstClr val="black">
                    <a:lumMod val="50000"/>
                    <a:lumOff val="50000"/>
                  </a:prstClr>
                </a:solidFill>
                <a:latin typeface="Trebuchet MS" pitchFamily="34" charset="0"/>
              </a:rPr>
              <a:t>2014 </a:t>
            </a:r>
            <a:r>
              <a:rPr lang="en-US" sz="1000" dirty="0">
                <a:solidFill>
                  <a:prstClr val="black">
                    <a:lumMod val="50000"/>
                    <a:lumOff val="50000"/>
                  </a:prstClr>
                </a:solidFill>
                <a:latin typeface="Trebuchet MS" pitchFamily="34" charset="0"/>
              </a:rPr>
              <a:t>Cognizant</a:t>
            </a:r>
          </a:p>
        </p:txBody>
      </p:sp>
    </p:spTree>
    <p:extLst>
      <p:ext uri="{BB962C8B-B14F-4D97-AF65-F5344CB8AC3E}">
        <p14:creationId xmlns:p14="http://schemas.microsoft.com/office/powerpoint/2010/main" val="301696565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2924177"/>
            <a:ext cx="7772400" cy="1362075"/>
          </a:xfrm>
          <a:prstGeom prst="rect">
            <a:avLst/>
          </a:prstGeom>
        </p:spPr>
        <p:txBody>
          <a:bodyPr lIns="91435" tIns="45718" rIns="91435" bIns="45718" anchor="t"/>
          <a:lstStyle>
            <a:lvl1pPr algn="l">
              <a:defRPr sz="2500" b="1" cap="all">
                <a:latin typeface="Helvetica Ligh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1423989"/>
            <a:ext cx="7772400" cy="1500187"/>
          </a:xfrm>
          <a:prstGeom prst="rect">
            <a:avLst/>
          </a:prstGeom>
        </p:spPr>
        <p:txBody>
          <a:bodyPr lIns="91435" tIns="45718" rIns="91435" bIns="45718" anchor="b"/>
          <a:lstStyle>
            <a:lvl1pPr marL="0" indent="0">
              <a:buNone/>
              <a:defRPr sz="1400">
                <a:solidFill>
                  <a:schemeClr val="tx1">
                    <a:tint val="75000"/>
                  </a:schemeClr>
                </a:solidFill>
                <a:latin typeface="Helvetica Light"/>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12" name="TextBox 11"/>
          <p:cNvSpPr txBox="1"/>
          <p:nvPr/>
        </p:nvSpPr>
        <p:spPr>
          <a:xfrm>
            <a:off x="70104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a:t>
            </a:r>
            <a:r>
              <a:rPr lang="en-US" sz="1000" dirty="0" smtClean="0">
                <a:solidFill>
                  <a:prstClr val="black">
                    <a:lumMod val="50000"/>
                    <a:lumOff val="50000"/>
                  </a:prstClr>
                </a:solidFill>
                <a:latin typeface="Trebuchet MS" pitchFamily="34" charset="0"/>
              </a:rPr>
              <a:t>2014 </a:t>
            </a:r>
            <a:r>
              <a:rPr lang="en-US" sz="1000" dirty="0">
                <a:solidFill>
                  <a:prstClr val="black">
                    <a:lumMod val="50000"/>
                    <a:lumOff val="50000"/>
                  </a:prstClr>
                </a:solidFill>
                <a:latin typeface="Trebuchet MS" pitchFamily="34" charset="0"/>
              </a:rPr>
              <a:t>Cognizant</a:t>
            </a:r>
          </a:p>
        </p:txBody>
      </p:sp>
    </p:spTree>
    <p:extLst>
      <p:ext uri="{BB962C8B-B14F-4D97-AF65-F5344CB8AC3E}">
        <p14:creationId xmlns:p14="http://schemas.microsoft.com/office/powerpoint/2010/main" val="1896695836"/>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grpSp>
        <p:nvGrpSpPr>
          <p:cNvPr id="5" name="Group 4"/>
          <p:cNvGrpSpPr/>
          <p:nvPr/>
        </p:nvGrpSpPr>
        <p:grpSpPr>
          <a:xfrm>
            <a:off x="-8621" y="-17859"/>
            <a:ext cx="9161244" cy="6875859"/>
            <a:chOff x="-26456" y="-45515"/>
            <a:chExt cx="9152614" cy="6875859"/>
          </a:xfrm>
        </p:grpSpPr>
        <p:pic>
          <p:nvPicPr>
            <p:cNvPr id="6"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084"/>
            <a:stretch/>
          </p:blipFill>
          <p:spPr bwMode="auto">
            <a:xfrm>
              <a:off x="-26456" y="-45515"/>
              <a:ext cx="9144000" cy="687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rot="10800000">
              <a:off x="-17842" y="-45515"/>
              <a:ext cx="9144000" cy="1014413"/>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grpSp>
      <p:sp>
        <p:nvSpPr>
          <p:cNvPr id="2" name="Title 1"/>
          <p:cNvSpPr>
            <a:spLocks noGrp="1"/>
          </p:cNvSpPr>
          <p:nvPr>
            <p:ph type="title"/>
          </p:nvPr>
        </p:nvSpPr>
        <p:spPr>
          <a:xfrm>
            <a:off x="152400" y="4886325"/>
            <a:ext cx="7772400" cy="1362075"/>
          </a:xfrm>
          <a:prstGeom prst="rect">
            <a:avLst/>
          </a:prstGeom>
        </p:spPr>
        <p:txBody>
          <a:bodyPr lIns="91435" tIns="45718" rIns="91435" bIns="45718" anchor="t"/>
          <a:lstStyle>
            <a:lvl1pPr algn="l">
              <a:defRPr sz="2500" b="1" cap="all">
                <a:latin typeface="Helvetica Light"/>
              </a:defRPr>
            </a:lvl1pPr>
          </a:lstStyle>
          <a:p>
            <a:r>
              <a:rPr lang="en-US" smtClean="0"/>
              <a:t>Click to edit Master title style</a:t>
            </a:r>
            <a:endParaRPr lang="en-US" dirty="0"/>
          </a:p>
        </p:txBody>
      </p:sp>
      <p:sp>
        <p:nvSpPr>
          <p:cNvPr id="3" name="Text Placeholder 2"/>
          <p:cNvSpPr>
            <a:spLocks noGrp="1"/>
          </p:cNvSpPr>
          <p:nvPr>
            <p:ph type="body" idx="1"/>
          </p:nvPr>
        </p:nvSpPr>
        <p:spPr>
          <a:xfrm>
            <a:off x="152400" y="3386141"/>
            <a:ext cx="7772400" cy="1500187"/>
          </a:xfrm>
          <a:prstGeom prst="rect">
            <a:avLst/>
          </a:prstGeom>
        </p:spPr>
        <p:txBody>
          <a:bodyPr lIns="91435" tIns="45718" rIns="91435" bIns="45718" anchor="b"/>
          <a:lstStyle>
            <a:lvl1pPr marL="0" indent="0">
              <a:buNone/>
              <a:defRPr sz="1400">
                <a:solidFill>
                  <a:schemeClr val="tx1">
                    <a:tint val="75000"/>
                  </a:schemeClr>
                </a:solidFill>
                <a:latin typeface="Helvetica Light"/>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79868495"/>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4" name="Group 3"/>
          <p:cNvGrpSpPr/>
          <p:nvPr/>
        </p:nvGrpSpPr>
        <p:grpSpPr>
          <a:xfrm>
            <a:off x="-8621" y="-17859"/>
            <a:ext cx="9161244" cy="6875859"/>
            <a:chOff x="-26456" y="-45515"/>
            <a:chExt cx="9152614" cy="6875859"/>
          </a:xfrm>
        </p:grpSpPr>
        <p:pic>
          <p:nvPicPr>
            <p:cNvPr id="6"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084"/>
            <a:stretch/>
          </p:blipFill>
          <p:spPr bwMode="auto">
            <a:xfrm>
              <a:off x="-26456" y="-45515"/>
              <a:ext cx="9144000" cy="687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rot="10800000">
              <a:off x="-17842" y="-45515"/>
              <a:ext cx="9144000" cy="1014413"/>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grpSp>
      <p:sp>
        <p:nvSpPr>
          <p:cNvPr id="2" name="Title 1"/>
          <p:cNvSpPr>
            <a:spLocks noGrp="1"/>
          </p:cNvSpPr>
          <p:nvPr>
            <p:ph type="title"/>
          </p:nvPr>
        </p:nvSpPr>
        <p:spPr>
          <a:xfrm>
            <a:off x="125016" y="14289"/>
            <a:ext cx="8229600" cy="982267"/>
          </a:xfrm>
          <a:prstGeom prst="rect">
            <a:avLst/>
          </a:prstGeom>
        </p:spPr>
        <p:txBody>
          <a:bodyPr lIns="91435" tIns="45718" rIns="91435" bIns="45718" anchor="ctr"/>
          <a:lstStyle>
            <a:lvl1pPr algn="l">
              <a:defRPr sz="2200" cap="all" baseline="0">
                <a:solidFill>
                  <a:schemeClr val="accent5">
                    <a:lumMod val="50000"/>
                  </a:schemeClr>
                </a:solidFill>
                <a:latin typeface="Helvetica Light"/>
                <a:ea typeface="Segoe UI" pitchFamily="34" charset="0"/>
                <a:cs typeface="Segoe UI" pitchFamily="34" charset="0"/>
              </a:defRPr>
            </a:lvl1pPr>
          </a:lstStyle>
          <a:p>
            <a:r>
              <a:rPr lang="en-US" smtClean="0"/>
              <a:t>Click to edit Master title style</a:t>
            </a:r>
            <a:endParaRPr lang="en-US"/>
          </a:p>
        </p:txBody>
      </p:sp>
      <p:pic>
        <p:nvPicPr>
          <p:cNvPr id="9" name="Picture 8" descr="Cognizant.png"/>
          <p:cNvPicPr>
            <a:picLocks noChangeAspect="1"/>
          </p:cNvPicPr>
          <p:nvPr/>
        </p:nvPicPr>
        <p:blipFill>
          <a:blip r:embed="rId3" cstate="screen"/>
          <a:stretch>
            <a:fillRect/>
          </a:stretch>
        </p:blipFill>
        <p:spPr>
          <a:xfrm>
            <a:off x="125015" y="6420449"/>
            <a:ext cx="1098352" cy="395139"/>
          </a:xfrm>
          <a:prstGeom prst="rect">
            <a:avLst/>
          </a:prstGeom>
        </p:spPr>
      </p:pic>
      <p:sp>
        <p:nvSpPr>
          <p:cNvPr id="8" name="TextBox 7"/>
          <p:cNvSpPr txBox="1"/>
          <p:nvPr/>
        </p:nvSpPr>
        <p:spPr>
          <a:xfrm>
            <a:off x="64770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a:t>
            </a:r>
            <a:r>
              <a:rPr lang="en-US" sz="1000" dirty="0" smtClean="0">
                <a:solidFill>
                  <a:prstClr val="black">
                    <a:lumMod val="50000"/>
                    <a:lumOff val="50000"/>
                  </a:prstClr>
                </a:solidFill>
                <a:latin typeface="Trebuchet MS" pitchFamily="34" charset="0"/>
              </a:rPr>
              <a:t>2014 </a:t>
            </a:r>
            <a:r>
              <a:rPr lang="en-US" sz="1000" dirty="0">
                <a:solidFill>
                  <a:prstClr val="black">
                    <a:lumMod val="50000"/>
                    <a:lumOff val="50000"/>
                  </a:prstClr>
                </a:solidFill>
                <a:latin typeface="Trebuchet MS" pitchFamily="34" charset="0"/>
              </a:rPr>
              <a:t>Cognizant</a:t>
            </a:r>
          </a:p>
        </p:txBody>
      </p:sp>
      <p:cxnSp>
        <p:nvCxnSpPr>
          <p:cNvPr id="10" name="Straight Connector 9"/>
          <p:cNvCxnSpPr/>
          <p:nvPr/>
        </p:nvCxnSpPr>
        <p:spPr>
          <a:xfrm flipV="1">
            <a:off x="8458200" y="6505548"/>
            <a:ext cx="0" cy="200052"/>
          </a:xfrm>
          <a:prstGeom prst="line">
            <a:avLst/>
          </a:prstGeom>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EB0E-AE08-4BBA-9E1B-45E6AA8E2EC4}" type="slidenum">
              <a:rPr lang="en-US" smtClean="0"/>
              <a:t>‹#›</a:t>
            </a:fld>
            <a:endParaRPr lang="en-US" dirty="0"/>
          </a:p>
        </p:txBody>
      </p:sp>
    </p:spTree>
    <p:extLst>
      <p:ext uri="{BB962C8B-B14F-4D97-AF65-F5344CB8AC3E}">
        <p14:creationId xmlns:p14="http://schemas.microsoft.com/office/powerpoint/2010/main" val="4166907808"/>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14" name="Group 13"/>
          <p:cNvGrpSpPr/>
          <p:nvPr/>
        </p:nvGrpSpPr>
        <p:grpSpPr>
          <a:xfrm>
            <a:off x="-8621" y="-17859"/>
            <a:ext cx="9161244" cy="6875859"/>
            <a:chOff x="-26456" y="-45515"/>
            <a:chExt cx="9152614" cy="6875859"/>
          </a:xfrm>
        </p:grpSpPr>
        <p:pic>
          <p:nvPicPr>
            <p:cNvPr id="1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084"/>
            <a:stretch/>
          </p:blipFill>
          <p:spPr bwMode="auto">
            <a:xfrm>
              <a:off x="-26456" y="-45515"/>
              <a:ext cx="9144000" cy="687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a:spLocks noChangeArrowheads="1"/>
            </p:cNvSpPr>
            <p:nvPr userDrawn="1"/>
          </p:nvSpPr>
          <p:spPr bwMode="auto">
            <a:xfrm rot="10800000">
              <a:off x="-17842" y="-45515"/>
              <a:ext cx="9144000" cy="1014413"/>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grpSp>
      <p:sp>
        <p:nvSpPr>
          <p:cNvPr id="2" name="Title 1"/>
          <p:cNvSpPr>
            <a:spLocks noGrp="1"/>
          </p:cNvSpPr>
          <p:nvPr>
            <p:ph type="title"/>
          </p:nvPr>
        </p:nvSpPr>
        <p:spPr>
          <a:xfrm>
            <a:off x="533401" y="2819403"/>
            <a:ext cx="3276600" cy="1181100"/>
          </a:xfrm>
          <a:prstGeom prst="rect">
            <a:avLst/>
          </a:prstGeom>
        </p:spPr>
        <p:txBody>
          <a:bodyPr lIns="91435" tIns="45718" rIns="91435" bIns="45718" anchor="ctr"/>
          <a:lstStyle>
            <a:lvl1pPr algn="r">
              <a:defRPr sz="2200" cap="all" baseline="0">
                <a:solidFill>
                  <a:schemeClr val="accent5">
                    <a:lumMod val="50000"/>
                  </a:schemeClr>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pic>
        <p:nvPicPr>
          <p:cNvPr id="8" name="Picture 7" descr="Cognizant.png"/>
          <p:cNvPicPr>
            <a:picLocks noChangeAspect="1"/>
          </p:cNvPicPr>
          <p:nvPr/>
        </p:nvPicPr>
        <p:blipFill>
          <a:blip r:embed="rId3" cstate="screen"/>
          <a:stretch>
            <a:fillRect/>
          </a:stretch>
        </p:blipFill>
        <p:spPr>
          <a:xfrm>
            <a:off x="125015" y="6420449"/>
            <a:ext cx="1098352" cy="395139"/>
          </a:xfrm>
          <a:prstGeom prst="rect">
            <a:avLst/>
          </a:prstGeom>
        </p:spPr>
      </p:pic>
      <p:sp>
        <p:nvSpPr>
          <p:cNvPr id="9" name="TextBox 8"/>
          <p:cNvSpPr txBox="1"/>
          <p:nvPr/>
        </p:nvSpPr>
        <p:spPr>
          <a:xfrm>
            <a:off x="64770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a:t>
            </a:r>
            <a:r>
              <a:rPr lang="en-US" sz="1000" dirty="0" smtClean="0">
                <a:solidFill>
                  <a:prstClr val="black">
                    <a:lumMod val="50000"/>
                    <a:lumOff val="50000"/>
                  </a:prstClr>
                </a:solidFill>
                <a:latin typeface="Trebuchet MS" pitchFamily="34" charset="0"/>
              </a:rPr>
              <a:t>2014 </a:t>
            </a:r>
            <a:r>
              <a:rPr lang="en-US" sz="1000" dirty="0">
                <a:solidFill>
                  <a:prstClr val="black">
                    <a:lumMod val="50000"/>
                    <a:lumOff val="50000"/>
                  </a:prstClr>
                </a:solidFill>
                <a:latin typeface="Trebuchet MS" pitchFamily="34" charset="0"/>
              </a:rPr>
              <a:t>Cognizant</a:t>
            </a:r>
          </a:p>
        </p:txBody>
      </p:sp>
      <p:cxnSp>
        <p:nvCxnSpPr>
          <p:cNvPr id="10" name="Straight Connector 9"/>
          <p:cNvCxnSpPr/>
          <p:nvPr/>
        </p:nvCxnSpPr>
        <p:spPr>
          <a:xfrm flipV="1">
            <a:off x="8458200" y="6505548"/>
            <a:ext cx="0" cy="200052"/>
          </a:xfrm>
          <a:prstGeom prst="line">
            <a:avLst/>
          </a:prstGeom>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EB0E-AE08-4BBA-9E1B-45E6AA8E2EC4}" type="slidenum">
              <a:rPr lang="en-US" smtClean="0"/>
              <a:t>‹#›</a:t>
            </a:fld>
            <a:endParaRPr lang="en-US" dirty="0"/>
          </a:p>
        </p:txBody>
      </p:sp>
    </p:spTree>
    <p:extLst>
      <p:ext uri="{BB962C8B-B14F-4D97-AF65-F5344CB8AC3E}">
        <p14:creationId xmlns:p14="http://schemas.microsoft.com/office/powerpoint/2010/main" val="10305451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8" name="Group 17"/>
          <p:cNvGrpSpPr/>
          <p:nvPr/>
        </p:nvGrpSpPr>
        <p:grpSpPr>
          <a:xfrm>
            <a:off x="-8621" y="-17859"/>
            <a:ext cx="9161244" cy="6875859"/>
            <a:chOff x="-26456" y="-45515"/>
            <a:chExt cx="9152614" cy="6875859"/>
          </a:xfrm>
        </p:grpSpPr>
        <p:pic>
          <p:nvPicPr>
            <p:cNvPr id="19"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084"/>
            <a:stretch/>
          </p:blipFill>
          <p:spPr bwMode="auto">
            <a:xfrm>
              <a:off x="-26456" y="-45515"/>
              <a:ext cx="9144000" cy="687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rrowheads="1"/>
            </p:cNvSpPr>
            <p:nvPr userDrawn="1"/>
          </p:nvSpPr>
          <p:spPr bwMode="auto">
            <a:xfrm rot="10800000">
              <a:off x="-17842" y="-45515"/>
              <a:ext cx="9144000" cy="1014413"/>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grpSp>
      <p:pic>
        <p:nvPicPr>
          <p:cNvPr id="11" name="Picture 10" descr="Cognizant.png"/>
          <p:cNvPicPr>
            <a:picLocks noChangeAspect="1"/>
          </p:cNvPicPr>
          <p:nvPr/>
        </p:nvPicPr>
        <p:blipFill>
          <a:blip r:embed="rId3" cstate="screen"/>
          <a:stretch>
            <a:fillRect/>
          </a:stretch>
        </p:blipFill>
        <p:spPr>
          <a:xfrm>
            <a:off x="125015" y="6420449"/>
            <a:ext cx="1098352" cy="395139"/>
          </a:xfrm>
          <a:prstGeom prst="rect">
            <a:avLst/>
          </a:prstGeom>
        </p:spPr>
      </p:pic>
      <p:pic>
        <p:nvPicPr>
          <p:cNvPr id="12" name="Picture 11" descr="Cognizant.png"/>
          <p:cNvPicPr>
            <a:picLocks noChangeAspect="1"/>
          </p:cNvPicPr>
          <p:nvPr/>
        </p:nvPicPr>
        <p:blipFill>
          <a:blip r:embed="rId3" cstate="screen"/>
          <a:stretch>
            <a:fillRect/>
          </a:stretch>
        </p:blipFill>
        <p:spPr>
          <a:xfrm>
            <a:off x="125015" y="6420449"/>
            <a:ext cx="1098352" cy="395139"/>
          </a:xfrm>
          <a:prstGeom prst="rect">
            <a:avLst/>
          </a:prstGeom>
        </p:spPr>
      </p:pic>
      <p:sp>
        <p:nvSpPr>
          <p:cNvPr id="8" name="TextBox 7"/>
          <p:cNvSpPr txBox="1"/>
          <p:nvPr/>
        </p:nvSpPr>
        <p:spPr>
          <a:xfrm>
            <a:off x="64770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a:t>
            </a:r>
            <a:r>
              <a:rPr lang="en-US" sz="1000" dirty="0" smtClean="0">
                <a:solidFill>
                  <a:prstClr val="black">
                    <a:lumMod val="50000"/>
                    <a:lumOff val="50000"/>
                  </a:prstClr>
                </a:solidFill>
                <a:latin typeface="Trebuchet MS" pitchFamily="34" charset="0"/>
              </a:rPr>
              <a:t>2014 </a:t>
            </a:r>
            <a:r>
              <a:rPr lang="en-US" sz="1000" dirty="0">
                <a:solidFill>
                  <a:prstClr val="black">
                    <a:lumMod val="50000"/>
                    <a:lumOff val="50000"/>
                  </a:prstClr>
                </a:solidFill>
                <a:latin typeface="Trebuchet MS" pitchFamily="34" charset="0"/>
              </a:rPr>
              <a:t>Cognizant</a:t>
            </a:r>
          </a:p>
        </p:txBody>
      </p:sp>
      <p:cxnSp>
        <p:nvCxnSpPr>
          <p:cNvPr id="9" name="Straight Connector 8"/>
          <p:cNvCxnSpPr/>
          <p:nvPr/>
        </p:nvCxnSpPr>
        <p:spPr>
          <a:xfrm flipV="1">
            <a:off x="8458200" y="6505548"/>
            <a:ext cx="0" cy="2000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Slide Number Placeholder 3"/>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EB0E-AE08-4BBA-9E1B-45E6AA8E2EC4}" type="slidenum">
              <a:rPr lang="en-US" smtClean="0"/>
              <a:t>‹#›</a:t>
            </a:fld>
            <a:endParaRPr lang="en-US" dirty="0"/>
          </a:p>
        </p:txBody>
      </p:sp>
    </p:spTree>
    <p:extLst>
      <p:ext uri="{BB962C8B-B14F-4D97-AF65-F5344CB8AC3E}">
        <p14:creationId xmlns:p14="http://schemas.microsoft.com/office/powerpoint/2010/main" val="76062827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6477000" y="6409133"/>
            <a:ext cx="1981200" cy="400105"/>
          </a:xfrm>
          <a:prstGeom prst="rect">
            <a:avLst/>
          </a:prstGeom>
          <a:noFill/>
        </p:spPr>
        <p:txBody>
          <a:bodyPr wrap="square" lIns="91435" tIns="45718" rIns="91435" bIns="45718" rtlCol="0">
            <a:spAutoFit/>
          </a:bodyPr>
          <a:lstStyle/>
          <a:p>
            <a:pPr algn="r"/>
            <a:r>
              <a:rPr lang="en-US" sz="1000" dirty="0">
                <a:solidFill>
                  <a:prstClr val="black">
                    <a:lumMod val="50000"/>
                    <a:lumOff val="50000"/>
                  </a:prstClr>
                </a:solidFill>
                <a:latin typeface="Trebuchet MS" pitchFamily="34" charset="0"/>
              </a:rPr>
              <a:t>www.cognizant.com</a:t>
            </a:r>
          </a:p>
          <a:p>
            <a:pPr algn="r"/>
            <a:r>
              <a:rPr lang="en-US" sz="1000" dirty="0">
                <a:solidFill>
                  <a:prstClr val="black">
                    <a:lumMod val="50000"/>
                    <a:lumOff val="50000"/>
                  </a:prstClr>
                </a:solidFill>
                <a:latin typeface="Trebuchet MS" pitchFamily="34" charset="0"/>
              </a:rPr>
              <a:t>Copyright © 2012 Cognizant</a:t>
            </a:r>
          </a:p>
        </p:txBody>
      </p:sp>
      <p:cxnSp>
        <p:nvCxnSpPr>
          <p:cNvPr id="3" name="Straight Connector 2"/>
          <p:cNvCxnSpPr/>
          <p:nvPr/>
        </p:nvCxnSpPr>
        <p:spPr>
          <a:xfrm flipV="1">
            <a:off x="8458200" y="6505548"/>
            <a:ext cx="0" cy="200052"/>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EB0E-AE08-4BBA-9E1B-45E6AA8E2EC4}" type="slidenum">
              <a:rPr lang="en-US" smtClean="0"/>
              <a:t>‹#›</a:t>
            </a:fld>
            <a:endParaRPr lang="en-US" dirty="0"/>
          </a:p>
        </p:txBody>
      </p:sp>
    </p:spTree>
    <p:extLst>
      <p:ext uri="{BB962C8B-B14F-4D97-AF65-F5344CB8AC3E}">
        <p14:creationId xmlns:p14="http://schemas.microsoft.com/office/powerpoint/2010/main" val="200087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txStyles>
    <p:titleStyle>
      <a:lvl1pPr algn="ctr" defTabSz="914353"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2" indent="-285736" algn="l" defTabSz="91435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8" algn="l" defTabSz="91435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1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Microsoft_Excel_97-2003_Worksheet1.xls"/></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image" Target="../media/image11.wmf"/><Relationship Id="rId12" Type="http://schemas.openxmlformats.org/officeDocument/2006/relationships/image" Target="../media/image15.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png"/><Relationship Id="rId5" Type="http://schemas.openxmlformats.org/officeDocument/2006/relationships/image" Target="../media/image10.wmf"/><Relationship Id="rId15" Type="http://schemas.openxmlformats.org/officeDocument/2006/relationships/image" Target="../media/image13.wmf"/><Relationship Id="rId10" Type="http://schemas.openxmlformats.org/officeDocument/2006/relationships/image" Target="../media/image12.wmf"/><Relationship Id="rId4" Type="http://schemas.openxmlformats.org/officeDocument/2006/relationships/package" Target="../embeddings/Microsoft_Excel_Worksheet1.xlsx"/><Relationship Id="rId9" Type="http://schemas.openxmlformats.org/officeDocument/2006/relationships/package" Target="../embeddings/Microsoft_PowerPoint_Presentation2.pptx"/><Relationship Id="rId14" Type="http://schemas.openxmlformats.org/officeDocument/2006/relationships/package" Target="../embeddings/Microsoft_Word_Document3.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438400"/>
            <a:ext cx="8595360" cy="1295400"/>
          </a:xfrm>
        </p:spPr>
        <p:txBody>
          <a:bodyPr/>
          <a:lstStyle/>
          <a:p>
            <a:pPr lvl="0" algn="ctr" defTabSz="914400"/>
            <a:r>
              <a:rPr lang="en-US" sz="2000" dirty="0" smtClean="0">
                <a:solidFill>
                  <a:schemeClr val="accent4">
                    <a:lumMod val="50000"/>
                  </a:schemeClr>
                </a:solidFill>
                <a:latin typeface="Calibri" panose="020F0502020204030204" pitchFamily="34" charset="0"/>
                <a:ea typeface="ＭＳ Ｐゴシック"/>
                <a:cs typeface="Calibri" panose="020F0502020204030204" pitchFamily="34" charset="0"/>
              </a:rPr>
              <a:t/>
            </a:r>
            <a:br>
              <a:rPr lang="en-US" sz="2000" dirty="0" smtClean="0">
                <a:solidFill>
                  <a:schemeClr val="accent4">
                    <a:lumMod val="50000"/>
                  </a:schemeClr>
                </a:solidFill>
                <a:latin typeface="Calibri" panose="020F0502020204030204" pitchFamily="34" charset="0"/>
                <a:ea typeface="ＭＳ Ｐゴシック"/>
                <a:cs typeface="Calibri" panose="020F0502020204030204" pitchFamily="34" charset="0"/>
              </a:rPr>
            </a:br>
            <a:r>
              <a:rPr lang="en-US" sz="2400" dirty="0">
                <a:solidFill>
                  <a:schemeClr val="accent6">
                    <a:lumMod val="75000"/>
                  </a:schemeClr>
                </a:solidFill>
                <a:latin typeface="Calibri" panose="020F0502020204030204" pitchFamily="34" charset="0"/>
              </a:rPr>
              <a:t>Timeinc (Subs/Lucie)</a:t>
            </a:r>
            <a:br>
              <a:rPr lang="en-US" sz="2400" dirty="0">
                <a:solidFill>
                  <a:schemeClr val="accent6">
                    <a:lumMod val="75000"/>
                  </a:schemeClr>
                </a:solidFill>
                <a:latin typeface="Calibri" panose="020F0502020204030204" pitchFamily="34" charset="0"/>
              </a:rPr>
            </a:br>
            <a:r>
              <a:rPr lang="en-US" sz="2400" dirty="0">
                <a:solidFill>
                  <a:schemeClr val="accent6">
                    <a:lumMod val="75000"/>
                  </a:schemeClr>
                </a:solidFill>
                <a:latin typeface="Calibri" panose="020F0502020204030204" pitchFamily="34" charset="0"/>
              </a:rPr>
              <a:t>Open Source performance testing tool</a:t>
            </a:r>
            <a:br>
              <a:rPr lang="en-US" sz="2400" dirty="0">
                <a:solidFill>
                  <a:schemeClr val="accent6">
                    <a:lumMod val="75000"/>
                  </a:schemeClr>
                </a:solidFill>
                <a:latin typeface="Calibri" panose="020F0502020204030204" pitchFamily="34" charset="0"/>
              </a:rPr>
            </a:br>
            <a:r>
              <a:rPr lang="en-US" sz="2400" dirty="0">
                <a:solidFill>
                  <a:schemeClr val="accent6">
                    <a:lumMod val="75000"/>
                  </a:schemeClr>
                </a:solidFill>
                <a:latin typeface="Calibri" panose="020F0502020204030204" pitchFamily="34" charset="0"/>
              </a:rPr>
              <a:t>evaluation</a:t>
            </a:r>
            <a:r>
              <a:rPr lang="en-US" sz="2000" b="0" kern="0" dirty="0">
                <a:solidFill>
                  <a:schemeClr val="accent4">
                    <a:lumMod val="50000"/>
                  </a:schemeClr>
                </a:solidFill>
                <a:cs typeface="Arial" pitchFamily="34" charset="0"/>
              </a:rPr>
              <a:t/>
            </a:r>
            <a:br>
              <a:rPr lang="en-US" sz="2000" b="0" kern="0" dirty="0">
                <a:solidFill>
                  <a:schemeClr val="accent4">
                    <a:lumMod val="50000"/>
                  </a:schemeClr>
                </a:solidFill>
                <a:cs typeface="Arial" pitchFamily="34" charset="0"/>
              </a:rPr>
            </a:br>
            <a:endParaRPr lang="en-US" sz="2000" dirty="0">
              <a:solidFill>
                <a:schemeClr val="accent4">
                  <a:lumMod val="50000"/>
                </a:schemeClr>
              </a:solidFill>
            </a:endParaRPr>
          </a:p>
        </p:txBody>
      </p:sp>
    </p:spTree>
    <p:extLst>
      <p:ext uri="{BB962C8B-B14F-4D97-AF65-F5344CB8AC3E}">
        <p14:creationId xmlns:p14="http://schemas.microsoft.com/office/powerpoint/2010/main" val="36244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AutoShape 2"/>
          <p:cNvSpPr>
            <a:spLocks noChangeArrowheads="1"/>
          </p:cNvSpPr>
          <p:nvPr/>
        </p:nvSpPr>
        <p:spPr bwMode="auto">
          <a:xfrm>
            <a:off x="567254" y="5206977"/>
            <a:ext cx="8305800" cy="876300"/>
          </a:xfrm>
          <a:prstGeom prst="roundRect">
            <a:avLst>
              <a:gd name="adj" fmla="val 12519"/>
            </a:avLst>
          </a:prstGeom>
          <a:gradFill rotWithShape="1">
            <a:gsLst>
              <a:gs pos="0">
                <a:srgbClr val="FFFFFF"/>
              </a:gs>
              <a:gs pos="100000">
                <a:srgbClr val="FFF1B7"/>
              </a:gs>
            </a:gsLst>
            <a:lin ang="5400000" scaled="1"/>
          </a:gradFill>
          <a:ln w="9525" algn="ctr">
            <a:solidFill>
              <a:srgbClr val="FFCC00"/>
            </a:solidFill>
            <a:round/>
            <a:headEnd/>
            <a:tailEnd/>
          </a:ln>
        </p:spPr>
        <p:txBody>
          <a:bodyPr wrap="none" anchor="ctr"/>
          <a:lstStyle/>
          <a:p>
            <a:endParaRPr lang="en-US"/>
          </a:p>
        </p:txBody>
      </p:sp>
      <p:sp>
        <p:nvSpPr>
          <p:cNvPr id="39938" name="AutoShape 3"/>
          <p:cNvSpPr>
            <a:spLocks noChangeArrowheads="1"/>
          </p:cNvSpPr>
          <p:nvPr/>
        </p:nvSpPr>
        <p:spPr bwMode="auto">
          <a:xfrm>
            <a:off x="620511" y="5054318"/>
            <a:ext cx="1812925" cy="257558"/>
          </a:xfrm>
          <a:prstGeom prst="roundRect">
            <a:avLst>
              <a:gd name="adj" fmla="val 50000"/>
            </a:avLst>
          </a:prstGeom>
          <a:gradFill rotWithShape="1">
            <a:gsLst>
              <a:gs pos="0">
                <a:srgbClr val="FFCC00"/>
              </a:gs>
              <a:gs pos="100000">
                <a:srgbClr val="FFDF5D"/>
              </a:gs>
            </a:gsLst>
            <a:lin ang="5400000" scaled="1"/>
          </a:gradFill>
          <a:ln w="9525">
            <a:noFill/>
            <a:round/>
            <a:headEnd/>
            <a:tailEnd/>
          </a:ln>
        </p:spPr>
        <p:txBody>
          <a:bodyPr wrap="none" anchor="ctr"/>
          <a:lstStyle/>
          <a:p>
            <a:endParaRPr lang="en-US"/>
          </a:p>
        </p:txBody>
      </p:sp>
      <p:sp>
        <p:nvSpPr>
          <p:cNvPr id="39939" name="Text Box 4"/>
          <p:cNvSpPr txBox="1">
            <a:spLocks noChangeArrowheads="1"/>
          </p:cNvSpPr>
          <p:nvPr/>
        </p:nvSpPr>
        <p:spPr bwMode="auto">
          <a:xfrm>
            <a:off x="414337" y="5005800"/>
            <a:ext cx="1905000" cy="307777"/>
          </a:xfrm>
          <a:prstGeom prst="rect">
            <a:avLst/>
          </a:prstGeom>
          <a:noFill/>
          <a:ln w="12700" algn="ctr">
            <a:noFill/>
            <a:miter lim="800000"/>
            <a:headEnd/>
            <a:tailEnd/>
          </a:ln>
          <a:effectLst>
            <a:prstShdw prst="shdw17" dist="17961" dir="2700000">
              <a:srgbClr val="708688"/>
            </a:prstShdw>
          </a:effectLst>
        </p:spPr>
        <p:txBody>
          <a:bodyPr>
            <a:spAutoFit/>
          </a:bodyPr>
          <a:lstStyle/>
          <a:p>
            <a:pPr algn="ctr">
              <a:spcBef>
                <a:spcPct val="50000"/>
              </a:spcBef>
              <a:buClr>
                <a:schemeClr val="tx1"/>
              </a:buClr>
              <a:buFont typeface="Wingdings" pitchFamily="2" charset="2"/>
              <a:buNone/>
            </a:pPr>
            <a:r>
              <a:rPr lang="en-US" sz="1400" b="1" dirty="0">
                <a:solidFill>
                  <a:srgbClr val="17375E"/>
                </a:solidFill>
                <a:latin typeface="Calibri" panose="020F0502020204030204" pitchFamily="34" charset="0"/>
              </a:rPr>
              <a:t>Benefits</a:t>
            </a:r>
          </a:p>
        </p:txBody>
      </p:sp>
      <p:sp>
        <p:nvSpPr>
          <p:cNvPr id="39940" name="AutoShape 5"/>
          <p:cNvSpPr>
            <a:spLocks noChangeArrowheads="1"/>
          </p:cNvSpPr>
          <p:nvPr/>
        </p:nvSpPr>
        <p:spPr bwMode="auto">
          <a:xfrm>
            <a:off x="5956300" y="2108200"/>
            <a:ext cx="3048000" cy="2914650"/>
          </a:xfrm>
          <a:prstGeom prst="roundRect">
            <a:avLst>
              <a:gd name="adj" fmla="val 6944"/>
            </a:avLst>
          </a:prstGeom>
          <a:gradFill rotWithShape="1">
            <a:gsLst>
              <a:gs pos="0">
                <a:srgbClr val="FFFFFF"/>
              </a:gs>
              <a:gs pos="100000">
                <a:srgbClr val="DDEFAB"/>
              </a:gs>
            </a:gsLst>
            <a:lin ang="5400000" scaled="1"/>
          </a:gradFill>
          <a:ln w="9525" algn="ctr">
            <a:solidFill>
              <a:srgbClr val="B0D93B"/>
            </a:solidFill>
            <a:round/>
            <a:headEnd/>
            <a:tailEnd/>
          </a:ln>
        </p:spPr>
        <p:txBody>
          <a:bodyPr wrap="none" anchor="ctr"/>
          <a:lstStyle/>
          <a:p>
            <a:endParaRPr lang="en-US"/>
          </a:p>
        </p:txBody>
      </p:sp>
      <p:sp>
        <p:nvSpPr>
          <p:cNvPr id="39941" name="AutoShape 6"/>
          <p:cNvSpPr>
            <a:spLocks noChangeArrowheads="1"/>
          </p:cNvSpPr>
          <p:nvPr/>
        </p:nvSpPr>
        <p:spPr bwMode="auto">
          <a:xfrm>
            <a:off x="6172200" y="1943099"/>
            <a:ext cx="1676400" cy="323625"/>
          </a:xfrm>
          <a:prstGeom prst="roundRect">
            <a:avLst>
              <a:gd name="adj" fmla="val 50000"/>
            </a:avLst>
          </a:prstGeom>
          <a:gradFill rotWithShape="1">
            <a:gsLst>
              <a:gs pos="0">
                <a:srgbClr val="669900"/>
              </a:gs>
              <a:gs pos="100000">
                <a:srgbClr val="9EBE5D"/>
              </a:gs>
            </a:gsLst>
            <a:lin ang="5400000" scaled="1"/>
          </a:gradFill>
          <a:ln w="9525">
            <a:noFill/>
            <a:round/>
            <a:headEnd/>
            <a:tailEnd/>
          </a:ln>
        </p:spPr>
        <p:txBody>
          <a:bodyPr wrap="none" anchor="ctr"/>
          <a:lstStyle/>
          <a:p>
            <a:endParaRPr lang="en-US"/>
          </a:p>
        </p:txBody>
      </p:sp>
      <p:sp>
        <p:nvSpPr>
          <p:cNvPr id="39942" name="Text Box 7"/>
          <p:cNvSpPr txBox="1">
            <a:spLocks noChangeArrowheads="1"/>
          </p:cNvSpPr>
          <p:nvPr/>
        </p:nvSpPr>
        <p:spPr bwMode="auto">
          <a:xfrm>
            <a:off x="6144296" y="1915611"/>
            <a:ext cx="1524000" cy="304800"/>
          </a:xfrm>
          <a:prstGeom prst="rect">
            <a:avLst/>
          </a:prstGeom>
          <a:noFill/>
          <a:ln w="12700" algn="ctr">
            <a:noFill/>
            <a:miter lim="800000"/>
            <a:headEnd/>
            <a:tailEnd/>
          </a:ln>
          <a:effectLst>
            <a:prstShdw prst="shdw17" dist="17961" dir="2700000">
              <a:srgbClr val="708688"/>
            </a:prstShdw>
          </a:effectLst>
        </p:spPr>
        <p:txBody>
          <a:bodyPr>
            <a:spAutoFit/>
          </a:bodyPr>
          <a:lstStyle/>
          <a:p>
            <a:pPr algn="ctr">
              <a:spcBef>
                <a:spcPct val="50000"/>
              </a:spcBef>
              <a:buClr>
                <a:schemeClr val="tx1"/>
              </a:buClr>
              <a:buFont typeface="Wingdings" pitchFamily="2" charset="2"/>
              <a:buNone/>
            </a:pPr>
            <a:r>
              <a:rPr lang="en-US" sz="1400" dirty="0">
                <a:solidFill>
                  <a:schemeClr val="bg1"/>
                </a:solidFill>
                <a:latin typeface="Verdana" pitchFamily="34" charset="0"/>
              </a:rPr>
              <a:t>Features</a:t>
            </a:r>
          </a:p>
        </p:txBody>
      </p:sp>
      <p:sp>
        <p:nvSpPr>
          <p:cNvPr id="39943" name="AutoShape 8"/>
          <p:cNvSpPr>
            <a:spLocks noChangeArrowheads="1"/>
          </p:cNvSpPr>
          <p:nvPr/>
        </p:nvSpPr>
        <p:spPr bwMode="auto">
          <a:xfrm>
            <a:off x="461689" y="1127891"/>
            <a:ext cx="8305800" cy="792163"/>
          </a:xfrm>
          <a:prstGeom prst="roundRect">
            <a:avLst>
              <a:gd name="adj" fmla="val 30931"/>
            </a:avLst>
          </a:prstGeom>
          <a:gradFill rotWithShape="1">
            <a:gsLst>
              <a:gs pos="0">
                <a:srgbClr val="336699"/>
              </a:gs>
              <a:gs pos="100000">
                <a:srgbClr val="003366"/>
              </a:gs>
            </a:gsLst>
            <a:lin ang="5400000" scaled="1"/>
          </a:gradFill>
          <a:ln w="9525" algn="ctr">
            <a:noFill/>
            <a:round/>
            <a:headEnd/>
            <a:tailEnd/>
          </a:ln>
        </p:spPr>
        <p:txBody>
          <a:bodyPr wrap="none" anchor="ctr"/>
          <a:lstStyle/>
          <a:p>
            <a:endParaRPr lang="en-US"/>
          </a:p>
        </p:txBody>
      </p:sp>
      <p:sp>
        <p:nvSpPr>
          <p:cNvPr id="39944" name="AutoShape 9"/>
          <p:cNvSpPr>
            <a:spLocks noChangeArrowheads="1"/>
          </p:cNvSpPr>
          <p:nvPr/>
        </p:nvSpPr>
        <p:spPr bwMode="auto">
          <a:xfrm>
            <a:off x="396820" y="1066490"/>
            <a:ext cx="8305800" cy="742950"/>
          </a:xfrm>
          <a:prstGeom prst="roundRect">
            <a:avLst>
              <a:gd name="adj" fmla="val 30931"/>
            </a:avLst>
          </a:prstGeom>
          <a:gradFill rotWithShape="1">
            <a:gsLst>
              <a:gs pos="0">
                <a:srgbClr val="FFFFFF"/>
              </a:gs>
              <a:gs pos="100000">
                <a:srgbClr val="D3E7FD"/>
              </a:gs>
            </a:gsLst>
            <a:lin ang="2700000" scaled="1"/>
          </a:gradFill>
          <a:ln w="9525">
            <a:solidFill>
              <a:srgbClr val="D3E7FD"/>
            </a:solidFill>
            <a:round/>
            <a:headEnd/>
            <a:tailEnd/>
          </a:ln>
        </p:spPr>
        <p:txBody>
          <a:bodyPr wrap="none" anchor="ctr"/>
          <a:lstStyle/>
          <a:p>
            <a:pPr marL="228600" indent="-228600" algn="ctr"/>
            <a:endParaRPr lang="en-US"/>
          </a:p>
        </p:txBody>
      </p:sp>
      <p:sp>
        <p:nvSpPr>
          <p:cNvPr id="39945" name="Text Box 10"/>
          <p:cNvSpPr txBox="1">
            <a:spLocks noChangeArrowheads="1"/>
          </p:cNvSpPr>
          <p:nvPr/>
        </p:nvSpPr>
        <p:spPr bwMode="auto">
          <a:xfrm>
            <a:off x="538277" y="1126418"/>
            <a:ext cx="8105775" cy="742383"/>
          </a:xfrm>
          <a:prstGeom prst="rect">
            <a:avLst/>
          </a:prstGeom>
          <a:noFill/>
          <a:ln w="9525" algn="ctr">
            <a:noFill/>
            <a:miter lim="800000"/>
            <a:headEnd/>
            <a:tailEnd/>
          </a:ln>
        </p:spPr>
        <p:txBody>
          <a:bodyPr>
            <a:spAutoFit/>
          </a:bodyPr>
          <a:lstStyle/>
          <a:p>
            <a:pPr>
              <a:lnSpc>
                <a:spcPct val="120000"/>
              </a:lnSpc>
              <a:spcBef>
                <a:spcPct val="20000"/>
              </a:spcBef>
              <a:buClr>
                <a:srgbClr val="336699"/>
              </a:buClr>
              <a:buFont typeface="Wingdings" pitchFamily="2" charset="2"/>
              <a:buNone/>
            </a:pPr>
            <a:r>
              <a:rPr lang="en-US" sz="1200" dirty="0">
                <a:solidFill>
                  <a:srgbClr val="17375E"/>
                </a:solidFill>
                <a:latin typeface="Calibri" panose="020F0502020204030204" pitchFamily="34" charset="0"/>
              </a:rPr>
              <a:t>New age Java reporting tool which is essentially used to plot the graphs and generate reports for the Open Source tool ‘Apache JMeter’. It presents a smart solution to customize and generate elegant reports from the log files within fraction of mouse clicks. </a:t>
            </a:r>
          </a:p>
        </p:txBody>
      </p:sp>
      <p:sp>
        <p:nvSpPr>
          <p:cNvPr id="39946" name="Rectangle 11"/>
          <p:cNvSpPr>
            <a:spLocks noChangeArrowheads="1"/>
          </p:cNvSpPr>
          <p:nvPr/>
        </p:nvSpPr>
        <p:spPr bwMode="auto">
          <a:xfrm>
            <a:off x="610395" y="5341871"/>
            <a:ext cx="8077200" cy="646331"/>
          </a:xfrm>
          <a:prstGeom prst="rect">
            <a:avLst/>
          </a:prstGeom>
          <a:noFill/>
          <a:ln w="9525" algn="ctr">
            <a:noFill/>
            <a:miter lim="800000"/>
            <a:headEnd/>
            <a:tailEnd/>
          </a:ln>
        </p:spPr>
        <p:txBody>
          <a:bodyPr>
            <a:spAutoFit/>
          </a:bodyPr>
          <a:lstStyle/>
          <a:p>
            <a:pPr marL="171450" indent="-171450">
              <a:buFont typeface="Wingdings" panose="05000000000000000000" pitchFamily="2" charset="2"/>
              <a:buChar char="ü"/>
            </a:pPr>
            <a:r>
              <a:rPr lang="en-US" sz="1200" dirty="0">
                <a:solidFill>
                  <a:srgbClr val="17375E"/>
                </a:solidFill>
                <a:latin typeface="Calibri" panose="020F0502020204030204" pitchFamily="34" charset="0"/>
              </a:rPr>
              <a:t>The major benefit is one can drastically reduce the time consumed in generation of elegant final summary reports.</a:t>
            </a:r>
          </a:p>
          <a:p>
            <a:pPr marL="171450" indent="-171450">
              <a:buFont typeface="Wingdings" panose="05000000000000000000" pitchFamily="2" charset="2"/>
              <a:buChar char="ü"/>
            </a:pPr>
            <a:r>
              <a:rPr lang="en-US" sz="1200" dirty="0">
                <a:solidFill>
                  <a:srgbClr val="17375E"/>
                </a:solidFill>
                <a:latin typeface="Calibri" panose="020F0502020204030204" pitchFamily="34" charset="0"/>
              </a:rPr>
              <a:t>No external database is required.</a:t>
            </a:r>
          </a:p>
          <a:p>
            <a:pPr marL="171450" indent="-171450">
              <a:buFont typeface="Wingdings" panose="05000000000000000000" pitchFamily="2" charset="2"/>
              <a:buChar char="ü"/>
            </a:pPr>
            <a:r>
              <a:rPr lang="en-US" sz="1200" dirty="0">
                <a:solidFill>
                  <a:srgbClr val="17375E"/>
                </a:solidFill>
                <a:latin typeface="Calibri" panose="020F0502020204030204" pitchFamily="34" charset="0"/>
              </a:rPr>
              <a:t>No more installations – one has to just unzip the file and start using it.</a:t>
            </a:r>
          </a:p>
        </p:txBody>
      </p:sp>
      <p:sp>
        <p:nvSpPr>
          <p:cNvPr id="39947" name="Text Box 13"/>
          <p:cNvSpPr txBox="1">
            <a:spLocks noChangeArrowheads="1"/>
          </p:cNvSpPr>
          <p:nvPr/>
        </p:nvSpPr>
        <p:spPr bwMode="auto">
          <a:xfrm>
            <a:off x="6013683" y="1969353"/>
            <a:ext cx="2885380" cy="3127010"/>
          </a:xfrm>
          <a:prstGeom prst="rect">
            <a:avLst/>
          </a:prstGeom>
          <a:noFill/>
          <a:ln w="9525" algn="ctr">
            <a:noFill/>
            <a:miter lim="800000"/>
            <a:headEnd/>
            <a:tailEnd/>
          </a:ln>
        </p:spPr>
        <p:txBody>
          <a:bodyPr wrap="square">
            <a:spAutoFit/>
          </a:bodyPr>
          <a:lstStyle/>
          <a:p>
            <a:r>
              <a:rPr lang="en-US" sz="1000" dirty="0"/>
              <a:t> </a:t>
            </a: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User friendly GUI</a:t>
            </a:r>
            <a:r>
              <a:rPr lang="en-US" sz="1200" dirty="0" smtClean="0">
                <a:solidFill>
                  <a:srgbClr val="17375E"/>
                </a:solidFill>
                <a:latin typeface="Calibri" panose="020F0502020204030204" pitchFamily="34" charset="0"/>
              </a:rPr>
              <a:t>.</a:t>
            </a:r>
            <a:endParaRPr lang="en-US" sz="1200" dirty="0">
              <a:solidFill>
                <a:srgbClr val="17375E"/>
              </a:solidFill>
              <a:latin typeface="Calibri" panose="020F0502020204030204" pitchFamily="34" charset="0"/>
            </a:endParaRP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 The tool can spawn any number of records, transcending Excel’s 65K row limitation.</a:t>
            </a: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 Generates elegant PDF and MS-Word reports.</a:t>
            </a: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 Collates the log files from multiple load generators within fraction of mouse clicks.</a:t>
            </a: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 Allows the user to print, save, merge and zoom the graphs.</a:t>
            </a:r>
          </a:p>
          <a:p>
            <a:pPr marL="171450" indent="-171450">
              <a:lnSpc>
                <a:spcPct val="120000"/>
              </a:lnSpc>
              <a:spcBef>
                <a:spcPct val="20000"/>
              </a:spcBef>
              <a:buClr>
                <a:srgbClr val="336699"/>
              </a:buClr>
              <a:buFont typeface="Wingdings" panose="05000000000000000000" pitchFamily="2" charset="2"/>
              <a:buChar char="ü"/>
            </a:pPr>
            <a:r>
              <a:rPr lang="en-US" sz="1200" dirty="0">
                <a:solidFill>
                  <a:srgbClr val="17375E"/>
                </a:solidFill>
                <a:latin typeface="Calibri" panose="020F0502020204030204" pitchFamily="34" charset="0"/>
              </a:rPr>
              <a:t> Saves  productive time.</a:t>
            </a:r>
          </a:p>
        </p:txBody>
      </p:sp>
      <p:grpSp>
        <p:nvGrpSpPr>
          <p:cNvPr id="39948" name="Group 27"/>
          <p:cNvGrpSpPr>
            <a:grpSpLocks/>
          </p:cNvGrpSpPr>
          <p:nvPr/>
        </p:nvGrpSpPr>
        <p:grpSpPr bwMode="auto">
          <a:xfrm>
            <a:off x="482600" y="2108200"/>
            <a:ext cx="5257800" cy="2914650"/>
            <a:chOff x="1890" y="1575"/>
            <a:chExt cx="9930" cy="5070"/>
          </a:xfrm>
        </p:grpSpPr>
        <p:grpSp>
          <p:nvGrpSpPr>
            <p:cNvPr id="39954" name="Group 28"/>
            <p:cNvGrpSpPr>
              <a:grpSpLocks/>
            </p:cNvGrpSpPr>
            <p:nvPr/>
          </p:nvGrpSpPr>
          <p:grpSpPr bwMode="auto">
            <a:xfrm>
              <a:off x="1890" y="1575"/>
              <a:ext cx="9930" cy="5070"/>
              <a:chOff x="1890" y="1575"/>
              <a:chExt cx="9930" cy="5070"/>
            </a:xfrm>
          </p:grpSpPr>
          <p:sp>
            <p:nvSpPr>
              <p:cNvPr id="39956" name="AutoShape 29"/>
              <p:cNvSpPr>
                <a:spLocks noChangeArrowheads="1"/>
              </p:cNvSpPr>
              <p:nvPr/>
            </p:nvSpPr>
            <p:spPr bwMode="auto">
              <a:xfrm>
                <a:off x="1890" y="1575"/>
                <a:ext cx="9930" cy="5070"/>
              </a:xfrm>
              <a:prstGeom prst="roundRect">
                <a:avLst>
                  <a:gd name="adj" fmla="val 16667"/>
                </a:avLst>
              </a:prstGeom>
              <a:gradFill rotWithShape="1">
                <a:gsLst>
                  <a:gs pos="0">
                    <a:srgbClr val="CCFFFF"/>
                  </a:gs>
                  <a:gs pos="50000">
                    <a:srgbClr val="FFFFFF"/>
                  </a:gs>
                  <a:gs pos="100000">
                    <a:srgbClr val="CCFFFF"/>
                  </a:gs>
                </a:gsLst>
                <a:lin ang="5400000" scaled="1"/>
              </a:gradFill>
              <a:ln w="9525">
                <a:solidFill>
                  <a:srgbClr val="009999"/>
                </a:solidFill>
                <a:round/>
                <a:headEnd/>
                <a:tailEnd/>
              </a:ln>
            </p:spPr>
            <p:txBody>
              <a:bodyPr/>
              <a:lstStyle/>
              <a:p>
                <a:pPr>
                  <a:spcAft>
                    <a:spcPts val="1000"/>
                  </a:spcAft>
                </a:pPr>
                <a:r>
                  <a:rPr lang="en-US" sz="1100">
                    <a:latin typeface="Calibri" pitchFamily="34" charset="0"/>
                  </a:rPr>
                  <a:t>                                                            </a:t>
                </a:r>
                <a:endParaRPr lang="en-US"/>
              </a:p>
            </p:txBody>
          </p:sp>
          <p:sp>
            <p:nvSpPr>
              <p:cNvPr id="39957" name="Rectangle 30"/>
              <p:cNvSpPr>
                <a:spLocks noChangeArrowheads="1"/>
              </p:cNvSpPr>
              <p:nvPr/>
            </p:nvSpPr>
            <p:spPr bwMode="auto">
              <a:xfrm>
                <a:off x="2032" y="2105"/>
                <a:ext cx="1965" cy="2400"/>
              </a:xfrm>
              <a:prstGeom prst="rect">
                <a:avLst/>
              </a:prstGeom>
              <a:solidFill>
                <a:srgbClr val="FFFFFF"/>
              </a:solidFill>
              <a:ln w="9525">
                <a:noFill/>
                <a:miter lim="800000"/>
                <a:headEnd/>
                <a:tailEnd/>
              </a:ln>
            </p:spPr>
            <p:txBody>
              <a:bodyPr/>
              <a:lstStyle/>
              <a:p>
                <a:endParaRPr lang="en-US"/>
              </a:p>
            </p:txBody>
          </p:sp>
          <p:sp>
            <p:nvSpPr>
              <p:cNvPr id="39958" name="Rectangle 31"/>
              <p:cNvSpPr>
                <a:spLocks noChangeArrowheads="1"/>
              </p:cNvSpPr>
              <p:nvPr/>
            </p:nvSpPr>
            <p:spPr bwMode="auto">
              <a:xfrm>
                <a:off x="4585" y="2238"/>
                <a:ext cx="1470" cy="2205"/>
              </a:xfrm>
              <a:prstGeom prst="rect">
                <a:avLst/>
              </a:prstGeom>
              <a:solidFill>
                <a:srgbClr val="FFFFFF"/>
              </a:solidFill>
              <a:ln w="9525">
                <a:solidFill>
                  <a:srgbClr val="FFFFFF"/>
                </a:solidFill>
                <a:miter lim="800000"/>
                <a:headEnd/>
                <a:tailEnd/>
              </a:ln>
            </p:spPr>
            <p:txBody>
              <a:bodyPr/>
              <a:lstStyle/>
              <a:p>
                <a:endParaRPr lang="en-US"/>
              </a:p>
            </p:txBody>
          </p:sp>
          <p:sp>
            <p:nvSpPr>
              <p:cNvPr id="39959" name="AutoShape 32"/>
              <p:cNvSpPr>
                <a:spLocks noChangeArrowheads="1"/>
              </p:cNvSpPr>
              <p:nvPr/>
            </p:nvSpPr>
            <p:spPr bwMode="auto">
              <a:xfrm>
                <a:off x="3734" y="3033"/>
                <a:ext cx="1065" cy="495"/>
              </a:xfrm>
              <a:prstGeom prst="rightArrow">
                <a:avLst>
                  <a:gd name="adj1" fmla="val 50000"/>
                  <a:gd name="adj2" fmla="val 53788"/>
                </a:avLst>
              </a:prstGeom>
              <a:gradFill rotWithShape="1">
                <a:gsLst>
                  <a:gs pos="0">
                    <a:srgbClr val="E5B8B7"/>
                  </a:gs>
                  <a:gs pos="100000">
                    <a:srgbClr val="FFFFFF"/>
                  </a:gs>
                </a:gsLst>
                <a:lin ang="5400000" scaled="1"/>
              </a:gradFill>
              <a:ln w="9525">
                <a:solidFill>
                  <a:srgbClr val="000000"/>
                </a:solidFill>
                <a:miter lim="800000"/>
                <a:headEnd/>
                <a:tailEnd/>
              </a:ln>
            </p:spPr>
            <p:txBody>
              <a:bodyPr/>
              <a:lstStyle/>
              <a:p>
                <a:endParaRPr lang="en-US"/>
              </a:p>
            </p:txBody>
          </p:sp>
          <p:sp>
            <p:nvSpPr>
              <p:cNvPr id="39960" name="AutoShape 33"/>
              <p:cNvSpPr>
                <a:spLocks noChangeArrowheads="1"/>
              </p:cNvSpPr>
              <p:nvPr/>
            </p:nvSpPr>
            <p:spPr bwMode="auto">
              <a:xfrm>
                <a:off x="6075" y="2700"/>
                <a:ext cx="900" cy="480"/>
              </a:xfrm>
              <a:prstGeom prst="rightArrow">
                <a:avLst>
                  <a:gd name="adj1" fmla="val 50000"/>
                  <a:gd name="adj2" fmla="val 46875"/>
                </a:avLst>
              </a:prstGeom>
              <a:gradFill rotWithShape="1">
                <a:gsLst>
                  <a:gs pos="0">
                    <a:srgbClr val="E5B8B7"/>
                  </a:gs>
                  <a:gs pos="100000">
                    <a:srgbClr val="FFFFFF"/>
                  </a:gs>
                </a:gsLst>
                <a:lin ang="5400000" scaled="1"/>
              </a:gradFill>
              <a:ln w="9525" algn="ctr">
                <a:solidFill>
                  <a:srgbClr val="000000"/>
                </a:solidFill>
                <a:miter lim="800000"/>
                <a:headEnd/>
                <a:tailEnd/>
              </a:ln>
            </p:spPr>
            <p:txBody>
              <a:bodyPr/>
              <a:lstStyle/>
              <a:p>
                <a:endParaRPr lang="en-US"/>
              </a:p>
            </p:txBody>
          </p:sp>
          <p:sp>
            <p:nvSpPr>
              <p:cNvPr id="39961" name="AutoShape 34"/>
              <p:cNvSpPr>
                <a:spLocks noChangeArrowheads="1"/>
              </p:cNvSpPr>
              <p:nvPr/>
            </p:nvSpPr>
            <p:spPr bwMode="auto">
              <a:xfrm>
                <a:off x="6075" y="3585"/>
                <a:ext cx="900" cy="510"/>
              </a:xfrm>
              <a:prstGeom prst="rightArrow">
                <a:avLst>
                  <a:gd name="adj1" fmla="val 50000"/>
                  <a:gd name="adj2" fmla="val 44118"/>
                </a:avLst>
              </a:prstGeom>
              <a:gradFill rotWithShape="1">
                <a:gsLst>
                  <a:gs pos="0">
                    <a:srgbClr val="E5B8B7"/>
                  </a:gs>
                  <a:gs pos="100000">
                    <a:srgbClr val="FFFFFF"/>
                  </a:gs>
                </a:gsLst>
                <a:lin ang="5400000" scaled="1"/>
              </a:gradFill>
              <a:ln w="9525" algn="ctr">
                <a:solidFill>
                  <a:srgbClr val="000000"/>
                </a:solidFill>
                <a:miter lim="800000"/>
                <a:headEnd/>
                <a:tailEnd/>
              </a:ln>
            </p:spPr>
            <p:txBody>
              <a:bodyPr/>
              <a:lstStyle/>
              <a:p>
                <a:endParaRPr lang="en-US"/>
              </a:p>
            </p:txBody>
          </p:sp>
          <p:sp>
            <p:nvSpPr>
              <p:cNvPr id="24" name="AutoShape 35"/>
              <p:cNvSpPr>
                <a:spLocks noChangeArrowheads="1"/>
              </p:cNvSpPr>
              <p:nvPr/>
            </p:nvSpPr>
            <p:spPr bwMode="auto">
              <a:xfrm>
                <a:off x="6975" y="2235"/>
                <a:ext cx="1865" cy="1066"/>
              </a:xfrm>
              <a:prstGeom prst="can">
                <a:avLst>
                  <a:gd name="adj" fmla="val 25000"/>
                </a:avLst>
              </a:prstGeom>
              <a:gradFill rotWithShape="1">
                <a:gsLst>
                  <a:gs pos="0">
                    <a:srgbClr val="00CC99"/>
                  </a:gs>
                  <a:gs pos="100000">
                    <a:srgbClr val="FFFFFF"/>
                  </a:gs>
                </a:gsLst>
                <a:lin ang="5400000" scaled="1"/>
              </a:gradFill>
              <a:ln w="9525">
                <a:solidFill>
                  <a:srgbClr val="000000"/>
                </a:solidFill>
                <a:round/>
                <a:headEnd/>
                <a:tailEnd/>
              </a:ln>
            </p:spPr>
            <p:txBody>
              <a:bodyPr/>
              <a:lstStyle/>
              <a:p>
                <a:pPr algn="ctr">
                  <a:spcAft>
                    <a:spcPts val="1000"/>
                  </a:spcAft>
                  <a:defRPr/>
                </a:pPr>
                <a:r>
                  <a:rPr lang="en-US" sz="850" dirty="0">
                    <a:solidFill>
                      <a:srgbClr val="595959"/>
                    </a:solidFill>
                    <a:latin typeface="Arial" pitchFamily="34" charset="0"/>
                  </a:rPr>
                  <a:t>Java File System DB (Mandatory)</a:t>
                </a:r>
              </a:p>
              <a:p>
                <a:pPr>
                  <a:defRPr/>
                </a:pPr>
                <a:endParaRPr lang="en-US" dirty="0">
                  <a:latin typeface="Arial" pitchFamily="34" charset="0"/>
                </a:endParaRPr>
              </a:p>
            </p:txBody>
          </p:sp>
          <p:sp>
            <p:nvSpPr>
              <p:cNvPr id="25" name="AutoShape 36"/>
              <p:cNvSpPr>
                <a:spLocks noChangeArrowheads="1"/>
              </p:cNvSpPr>
              <p:nvPr/>
            </p:nvSpPr>
            <p:spPr bwMode="auto">
              <a:xfrm>
                <a:off x="6975" y="3511"/>
                <a:ext cx="1865" cy="931"/>
              </a:xfrm>
              <a:prstGeom prst="can">
                <a:avLst>
                  <a:gd name="adj" fmla="val 25000"/>
                </a:avLst>
              </a:prstGeom>
              <a:gradFill rotWithShape="1">
                <a:gsLst>
                  <a:gs pos="0">
                    <a:srgbClr val="00CC99"/>
                  </a:gs>
                  <a:gs pos="100000">
                    <a:srgbClr val="FFFFFF"/>
                  </a:gs>
                </a:gsLst>
                <a:lin ang="5400000" scaled="1"/>
              </a:gradFill>
              <a:ln w="9525">
                <a:solidFill>
                  <a:srgbClr val="000000"/>
                </a:solidFill>
                <a:round/>
                <a:headEnd/>
                <a:tailEnd/>
              </a:ln>
              <a:effectLst/>
            </p:spPr>
            <p:txBody>
              <a:bodyPr/>
              <a:lstStyle/>
              <a:p>
                <a:pPr algn="ctr">
                  <a:spcAft>
                    <a:spcPts val="1000"/>
                  </a:spcAft>
                  <a:defRPr/>
                </a:pPr>
                <a:r>
                  <a:rPr lang="en-US" sz="850" dirty="0">
                    <a:solidFill>
                      <a:srgbClr val="595959"/>
                    </a:solidFill>
                    <a:latin typeface="Arial" pitchFamily="34" charset="0"/>
                  </a:rPr>
                  <a:t>MySQL DB (Optional)</a:t>
                </a:r>
              </a:p>
              <a:p>
                <a:pPr>
                  <a:defRPr/>
                </a:pPr>
                <a:endParaRPr lang="en-US" dirty="0">
                  <a:latin typeface="Arial" pitchFamily="34" charset="0"/>
                </a:endParaRPr>
              </a:p>
            </p:txBody>
          </p:sp>
          <p:sp>
            <p:nvSpPr>
              <p:cNvPr id="39964" name="Rectangle 37"/>
              <p:cNvSpPr>
                <a:spLocks noChangeArrowheads="1"/>
              </p:cNvSpPr>
              <p:nvPr/>
            </p:nvSpPr>
            <p:spPr bwMode="auto">
              <a:xfrm>
                <a:off x="9285" y="2115"/>
                <a:ext cx="2251" cy="2520"/>
              </a:xfrm>
              <a:prstGeom prst="rect">
                <a:avLst/>
              </a:prstGeom>
              <a:solidFill>
                <a:srgbClr val="FFFFFF"/>
              </a:solidFill>
              <a:ln w="9525">
                <a:noFill/>
                <a:miter lim="800000"/>
                <a:headEnd/>
                <a:tailEnd/>
              </a:ln>
            </p:spPr>
            <p:txBody>
              <a:bodyPr/>
              <a:lstStyle/>
              <a:p>
                <a:endParaRPr lang="en-US"/>
              </a:p>
            </p:txBody>
          </p:sp>
          <p:sp>
            <p:nvSpPr>
              <p:cNvPr id="39965" name="AutoShape 38"/>
              <p:cNvSpPr>
                <a:spLocks noChangeArrowheads="1"/>
              </p:cNvSpPr>
              <p:nvPr/>
            </p:nvSpPr>
            <p:spPr bwMode="auto">
              <a:xfrm>
                <a:off x="8841" y="2768"/>
                <a:ext cx="709" cy="1065"/>
              </a:xfrm>
              <a:prstGeom prst="rightArrow">
                <a:avLst>
                  <a:gd name="adj1" fmla="val 50000"/>
                  <a:gd name="adj2" fmla="val 26407"/>
                </a:avLst>
              </a:prstGeom>
              <a:gradFill rotWithShape="1">
                <a:gsLst>
                  <a:gs pos="0">
                    <a:srgbClr val="E5B8B7"/>
                  </a:gs>
                  <a:gs pos="100000">
                    <a:srgbClr val="FFFFFF"/>
                  </a:gs>
                </a:gsLst>
                <a:lin ang="5400000" scaled="1"/>
              </a:gradFill>
              <a:ln w="9525" algn="ctr">
                <a:solidFill>
                  <a:srgbClr val="000000"/>
                </a:solidFill>
                <a:miter lim="800000"/>
                <a:headEnd/>
                <a:tailEnd/>
              </a:ln>
            </p:spPr>
            <p:txBody>
              <a:bodyPr/>
              <a:lstStyle/>
              <a:p>
                <a:endParaRPr lang="en-US"/>
              </a:p>
            </p:txBody>
          </p:sp>
          <p:sp>
            <p:nvSpPr>
              <p:cNvPr id="39966" name="Rectangle 39"/>
              <p:cNvSpPr>
                <a:spLocks noChangeArrowheads="1"/>
              </p:cNvSpPr>
              <p:nvPr/>
            </p:nvSpPr>
            <p:spPr bwMode="auto">
              <a:xfrm>
                <a:off x="2205" y="4785"/>
                <a:ext cx="2115" cy="1164"/>
              </a:xfrm>
              <a:prstGeom prst="rect">
                <a:avLst/>
              </a:prstGeom>
              <a:gradFill rotWithShape="1">
                <a:gsLst>
                  <a:gs pos="0">
                    <a:srgbClr val="FFFFFF"/>
                  </a:gs>
                  <a:gs pos="100000">
                    <a:srgbClr val="FABF8F"/>
                  </a:gs>
                </a:gsLst>
                <a:lin ang="2700000" scaled="1"/>
              </a:gradFill>
              <a:ln w="9525">
                <a:solidFill>
                  <a:srgbClr val="E36C0A"/>
                </a:solidFill>
                <a:miter lim="800000"/>
                <a:headEnd/>
                <a:tailEnd/>
              </a:ln>
            </p:spPr>
            <p:txBody>
              <a:bodyPr/>
              <a:lstStyle/>
              <a:p>
                <a:pPr algn="ctr">
                  <a:spcAft>
                    <a:spcPts val="1000"/>
                  </a:spcAft>
                </a:pPr>
                <a:r>
                  <a:rPr lang="en-US" sz="1000" b="1" i="1" u="sng">
                    <a:solidFill>
                      <a:srgbClr val="404040"/>
                    </a:solidFill>
                  </a:rPr>
                  <a:t>Input Module</a:t>
                </a:r>
              </a:p>
              <a:p>
                <a:pPr algn="ctr">
                  <a:spcAft>
                    <a:spcPts val="1000"/>
                  </a:spcAft>
                </a:pPr>
                <a:r>
                  <a:rPr lang="en-US" sz="1000" i="1">
                    <a:solidFill>
                      <a:srgbClr val="404040"/>
                    </a:solidFill>
                  </a:rPr>
                  <a:t>Java Input Interface</a:t>
                </a:r>
              </a:p>
              <a:p>
                <a:endParaRPr lang="en-US"/>
              </a:p>
            </p:txBody>
          </p:sp>
          <p:sp>
            <p:nvSpPr>
              <p:cNvPr id="39967" name="Rectangle 40"/>
              <p:cNvSpPr>
                <a:spLocks noChangeArrowheads="1"/>
              </p:cNvSpPr>
              <p:nvPr/>
            </p:nvSpPr>
            <p:spPr bwMode="auto">
              <a:xfrm>
                <a:off x="4725" y="4785"/>
                <a:ext cx="3810" cy="765"/>
              </a:xfrm>
              <a:prstGeom prst="rect">
                <a:avLst/>
              </a:prstGeom>
              <a:gradFill rotWithShape="1">
                <a:gsLst>
                  <a:gs pos="0">
                    <a:srgbClr val="FFFFFF"/>
                  </a:gs>
                  <a:gs pos="100000">
                    <a:srgbClr val="FABF8F"/>
                  </a:gs>
                </a:gsLst>
                <a:lin ang="2700000" scaled="1"/>
              </a:gradFill>
              <a:ln w="9525">
                <a:solidFill>
                  <a:srgbClr val="E36C0A"/>
                </a:solidFill>
                <a:miter lim="800000"/>
                <a:headEnd/>
                <a:tailEnd/>
              </a:ln>
            </p:spPr>
            <p:txBody>
              <a:bodyPr/>
              <a:lstStyle/>
              <a:p>
                <a:pPr algn="ctr">
                  <a:spcAft>
                    <a:spcPts val="1000"/>
                  </a:spcAft>
                </a:pPr>
                <a:r>
                  <a:rPr lang="en-US" sz="1000" b="1" i="1" u="sng">
                    <a:solidFill>
                      <a:srgbClr val="404040"/>
                    </a:solidFill>
                  </a:rPr>
                  <a:t>Log Processing Module</a:t>
                </a:r>
                <a:endParaRPr lang="en-US"/>
              </a:p>
            </p:txBody>
          </p:sp>
          <p:sp>
            <p:nvSpPr>
              <p:cNvPr id="39968" name="Rectangle 41"/>
              <p:cNvSpPr>
                <a:spLocks noChangeArrowheads="1"/>
              </p:cNvSpPr>
              <p:nvPr/>
            </p:nvSpPr>
            <p:spPr bwMode="auto">
              <a:xfrm>
                <a:off x="8861" y="4756"/>
                <a:ext cx="2730" cy="1326"/>
              </a:xfrm>
              <a:prstGeom prst="rect">
                <a:avLst/>
              </a:prstGeom>
              <a:gradFill rotWithShape="1">
                <a:gsLst>
                  <a:gs pos="0">
                    <a:srgbClr val="FFFFFF"/>
                  </a:gs>
                  <a:gs pos="100000">
                    <a:srgbClr val="FABF8F"/>
                  </a:gs>
                </a:gsLst>
                <a:lin ang="2700000" scaled="1"/>
              </a:gradFill>
              <a:ln w="9525">
                <a:solidFill>
                  <a:srgbClr val="E36C0A"/>
                </a:solidFill>
                <a:miter lim="800000"/>
                <a:headEnd/>
                <a:tailEnd/>
              </a:ln>
            </p:spPr>
            <p:txBody>
              <a:bodyPr/>
              <a:lstStyle/>
              <a:p>
                <a:pPr algn="ctr">
                  <a:spcAft>
                    <a:spcPts val="1000"/>
                  </a:spcAft>
                </a:pPr>
                <a:r>
                  <a:rPr lang="en-US" sz="1000" b="1" i="1" u="sng">
                    <a:solidFill>
                      <a:srgbClr val="404040"/>
                    </a:solidFill>
                  </a:rPr>
                  <a:t>Output Module</a:t>
                </a:r>
              </a:p>
              <a:p>
                <a:pPr>
                  <a:spcAft>
                    <a:spcPts val="1000"/>
                  </a:spcAft>
                </a:pPr>
                <a:r>
                  <a:rPr lang="en-US" sz="1000" i="1">
                    <a:solidFill>
                      <a:srgbClr val="595959"/>
                    </a:solidFill>
                  </a:rPr>
                  <a:t>Final Reports  (Available in PDF &amp; MS-Word)</a:t>
                </a:r>
              </a:p>
              <a:p>
                <a:endParaRPr lang="en-US"/>
              </a:p>
            </p:txBody>
          </p:sp>
        </p:grpSp>
        <p:sp>
          <p:nvSpPr>
            <p:cNvPr id="39955" name="AutoShape 42"/>
            <p:cNvSpPr>
              <a:spLocks noChangeArrowheads="1"/>
            </p:cNvSpPr>
            <p:nvPr/>
          </p:nvSpPr>
          <p:spPr bwMode="auto">
            <a:xfrm>
              <a:off x="4160" y="5850"/>
              <a:ext cx="4840" cy="600"/>
            </a:xfrm>
            <a:prstGeom prst="roundRect">
              <a:avLst>
                <a:gd name="adj" fmla="val 16667"/>
              </a:avLst>
            </a:prstGeom>
            <a:noFill/>
            <a:ln w="9525">
              <a:noFill/>
              <a:round/>
              <a:headEnd/>
              <a:tailEnd/>
            </a:ln>
          </p:spPr>
          <p:txBody>
            <a:bodyPr/>
            <a:lstStyle/>
            <a:p>
              <a:pPr algn="ctr">
                <a:spcAft>
                  <a:spcPts val="1000"/>
                </a:spcAft>
              </a:pPr>
              <a:endParaRPr lang="en-US"/>
            </a:p>
          </p:txBody>
        </p:sp>
      </p:grpSp>
      <p:pic>
        <p:nvPicPr>
          <p:cNvPr id="39949" name="Picture 52"/>
          <p:cNvPicPr>
            <a:picLocks noChangeAspect="1" noChangeArrowheads="1"/>
          </p:cNvPicPr>
          <p:nvPr/>
        </p:nvPicPr>
        <p:blipFill>
          <a:blip r:embed="rId2" cstate="print"/>
          <a:srcRect/>
          <a:stretch>
            <a:fillRect/>
          </a:stretch>
        </p:blipFill>
        <p:spPr bwMode="auto">
          <a:xfrm>
            <a:off x="685800" y="2590800"/>
            <a:ext cx="762000" cy="1295400"/>
          </a:xfrm>
          <a:prstGeom prst="rect">
            <a:avLst/>
          </a:prstGeom>
          <a:noFill/>
          <a:ln w="6350">
            <a:solidFill>
              <a:srgbClr val="0000FF"/>
            </a:solidFill>
            <a:miter lim="800000"/>
            <a:headEnd/>
            <a:tailEnd/>
          </a:ln>
        </p:spPr>
      </p:pic>
      <p:pic>
        <p:nvPicPr>
          <p:cNvPr id="39950" name="Picture 53"/>
          <p:cNvPicPr>
            <a:picLocks noChangeAspect="1" noChangeArrowheads="1"/>
          </p:cNvPicPr>
          <p:nvPr/>
        </p:nvPicPr>
        <p:blipFill>
          <a:blip r:embed="rId3" cstate="print"/>
          <a:srcRect/>
          <a:stretch>
            <a:fillRect/>
          </a:stretch>
        </p:blipFill>
        <p:spPr bwMode="auto">
          <a:xfrm>
            <a:off x="1981200" y="2590800"/>
            <a:ext cx="676275" cy="1285875"/>
          </a:xfrm>
          <a:prstGeom prst="rect">
            <a:avLst/>
          </a:prstGeom>
          <a:noFill/>
          <a:ln w="9525">
            <a:noFill/>
            <a:miter lim="800000"/>
            <a:headEnd/>
            <a:tailEnd/>
          </a:ln>
        </p:spPr>
      </p:pic>
      <p:pic>
        <p:nvPicPr>
          <p:cNvPr id="39951" name="Picture 54"/>
          <p:cNvPicPr>
            <a:picLocks noChangeAspect="1" noChangeArrowheads="1"/>
          </p:cNvPicPr>
          <p:nvPr/>
        </p:nvPicPr>
        <p:blipFill>
          <a:blip r:embed="rId4" cstate="print"/>
          <a:srcRect/>
          <a:stretch>
            <a:fillRect/>
          </a:stretch>
        </p:blipFill>
        <p:spPr bwMode="auto">
          <a:xfrm>
            <a:off x="4572000" y="2514600"/>
            <a:ext cx="941388" cy="1311275"/>
          </a:xfrm>
          <a:prstGeom prst="rect">
            <a:avLst/>
          </a:prstGeom>
          <a:noFill/>
          <a:ln w="6350">
            <a:solidFill>
              <a:srgbClr val="0000FF"/>
            </a:solidFill>
            <a:miter lim="800000"/>
            <a:headEnd/>
            <a:tailEnd/>
          </a:ln>
        </p:spPr>
      </p:pic>
      <p:sp>
        <p:nvSpPr>
          <p:cNvPr id="39952" name="AutoShape 56"/>
          <p:cNvSpPr>
            <a:spLocks noChangeArrowheads="1"/>
          </p:cNvSpPr>
          <p:nvPr/>
        </p:nvSpPr>
        <p:spPr bwMode="auto">
          <a:xfrm>
            <a:off x="825500" y="1981200"/>
            <a:ext cx="1692275" cy="342900"/>
          </a:xfrm>
          <a:prstGeom prst="roundRect">
            <a:avLst>
              <a:gd name="adj" fmla="val 50000"/>
            </a:avLst>
          </a:prstGeom>
          <a:gradFill rotWithShape="1">
            <a:gsLst>
              <a:gs pos="0">
                <a:srgbClr val="003366"/>
              </a:gs>
              <a:gs pos="100000">
                <a:srgbClr val="5D7D9E"/>
              </a:gs>
            </a:gsLst>
            <a:lin ang="5400000" scaled="1"/>
          </a:gradFill>
          <a:ln w="9525">
            <a:noFill/>
            <a:round/>
            <a:headEnd/>
            <a:tailEnd/>
          </a:ln>
        </p:spPr>
        <p:txBody>
          <a:bodyPr wrap="none" anchor="ctr"/>
          <a:lstStyle/>
          <a:p>
            <a:pPr algn="ctr"/>
            <a:r>
              <a:rPr lang="en-US" sz="1400">
                <a:solidFill>
                  <a:schemeClr val="bg1"/>
                </a:solidFill>
                <a:latin typeface="Verdana" pitchFamily="34" charset="0"/>
              </a:rPr>
              <a:t>Architecture</a:t>
            </a:r>
            <a:endParaRPr lang="en-US" sz="1400">
              <a:solidFill>
                <a:schemeClr val="bg1"/>
              </a:solidFill>
              <a:latin typeface="Calibri" pitchFamily="34" charset="0"/>
            </a:endParaRPr>
          </a:p>
        </p:txBody>
      </p:sp>
      <p:sp>
        <p:nvSpPr>
          <p:cNvPr id="39953" name="Rectangle 19"/>
          <p:cNvSpPr>
            <a:spLocks noChangeArrowheads="1"/>
          </p:cNvSpPr>
          <p:nvPr/>
        </p:nvSpPr>
        <p:spPr bwMode="auto">
          <a:xfrm>
            <a:off x="428625" y="453855"/>
            <a:ext cx="7239671" cy="470283"/>
          </a:xfrm>
          <a:prstGeom prst="rect">
            <a:avLst/>
          </a:prstGeom>
          <a:noFill/>
          <a:ln w="9525" algn="ctr">
            <a:noFill/>
            <a:miter lim="800000"/>
            <a:headEnd/>
            <a:tailEnd/>
          </a:ln>
        </p:spPr>
        <p:txBody>
          <a:bodyPr lIns="91429" tIns="45715" rIns="91429" bIns="45715" anchor="ctr"/>
          <a:lstStyle/>
          <a:p>
            <a:r>
              <a:rPr lang="en-US" sz="2400" cap="all" dirty="0" smtClean="0">
                <a:solidFill>
                  <a:schemeClr val="accent6">
                    <a:lumMod val="75000"/>
                  </a:schemeClr>
                </a:solidFill>
                <a:latin typeface="Calibri" panose="020F0502020204030204" pitchFamily="34" charset="0"/>
                <a:ea typeface="Segoe UI" pitchFamily="34" charset="0"/>
                <a:cs typeface="Segoe UI" pitchFamily="34" charset="0"/>
              </a:rPr>
              <a:t>Glog</a:t>
            </a:r>
            <a:r>
              <a:rPr lang="en-US" sz="2400" dirty="0" smtClean="0">
                <a:latin typeface="Verdana" pitchFamily="34" charset="0"/>
              </a:rPr>
              <a:t> - </a:t>
            </a:r>
            <a:r>
              <a:rPr lang="en-US" sz="2400" cap="all" dirty="0">
                <a:solidFill>
                  <a:schemeClr val="accent6">
                    <a:lumMod val="75000"/>
                  </a:schemeClr>
                </a:solidFill>
                <a:latin typeface="Calibri" panose="020F0502020204030204" pitchFamily="34" charset="0"/>
                <a:ea typeface="Segoe UI" pitchFamily="34" charset="0"/>
                <a:cs typeface="Segoe UI" pitchFamily="34" charset="0"/>
              </a:rPr>
              <a:t>JMeter</a:t>
            </a:r>
            <a:r>
              <a:rPr lang="en-US" sz="2400" dirty="0">
                <a:latin typeface="Verdana" pitchFamily="34" charset="0"/>
              </a:rPr>
              <a:t> </a:t>
            </a:r>
            <a:r>
              <a:rPr lang="en-US" sz="2400" cap="all" dirty="0">
                <a:solidFill>
                  <a:schemeClr val="accent6">
                    <a:lumMod val="75000"/>
                  </a:schemeClr>
                </a:solidFill>
                <a:latin typeface="Calibri" panose="020F0502020204030204" pitchFamily="34" charset="0"/>
                <a:ea typeface="Segoe UI" pitchFamily="34" charset="0"/>
                <a:cs typeface="Segoe UI" pitchFamily="34" charset="0"/>
              </a:rPr>
              <a:t>Reporting</a:t>
            </a:r>
            <a:r>
              <a:rPr lang="en-US" sz="2400" dirty="0">
                <a:latin typeface="Verdana" pitchFamily="34" charset="0"/>
              </a:rPr>
              <a:t> </a:t>
            </a:r>
            <a:r>
              <a:rPr lang="en-US" sz="2400" cap="all" dirty="0">
                <a:solidFill>
                  <a:schemeClr val="accent6">
                    <a:lumMod val="75000"/>
                  </a:schemeClr>
                </a:solidFill>
                <a:latin typeface="Calibri" panose="020F0502020204030204" pitchFamily="34" charset="0"/>
                <a:ea typeface="Segoe UI" pitchFamily="34" charset="0"/>
                <a:cs typeface="Segoe UI" pitchFamily="34" charset="0"/>
              </a:rPr>
              <a:t>Tool</a:t>
            </a:r>
          </a:p>
        </p:txBody>
      </p:sp>
    </p:spTree>
    <p:extLst>
      <p:ext uri="{BB962C8B-B14F-4D97-AF65-F5344CB8AC3E}">
        <p14:creationId xmlns:p14="http://schemas.microsoft.com/office/powerpoint/2010/main" val="2961171119"/>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42"/>
          <p:cNvSpPr txBox="1">
            <a:spLocks noChangeArrowheads="1"/>
          </p:cNvSpPr>
          <p:nvPr/>
        </p:nvSpPr>
        <p:spPr bwMode="auto">
          <a:xfrm>
            <a:off x="107950" y="6308725"/>
            <a:ext cx="457200" cy="457200"/>
          </a:xfrm>
          <a:prstGeom prst="rect">
            <a:avLst/>
          </a:prstGeom>
          <a:noFill/>
          <a:ln w="9525">
            <a:noFill/>
            <a:miter lim="800000"/>
            <a:headEnd/>
            <a:tailEnd/>
          </a:ln>
        </p:spPr>
        <p:txBody>
          <a:bodyPr/>
          <a:lstStyle/>
          <a:p>
            <a:pPr algn="r" eaLnBrk="0" hangingPunct="0">
              <a:lnSpc>
                <a:spcPct val="110000"/>
              </a:lnSpc>
            </a:pPr>
            <a:fld id="{BF0E0DD5-A8A1-40E9-9443-53716120B1B1}" type="slidenum">
              <a:rPr lang="en-US" sz="1200" b="0">
                <a:solidFill>
                  <a:srgbClr val="6DB23F"/>
                </a:solidFill>
                <a:latin typeface="Arial Black" pitchFamily="34" charset="0"/>
              </a:rPr>
              <a:pPr algn="r" eaLnBrk="0" hangingPunct="0">
                <a:lnSpc>
                  <a:spcPct val="110000"/>
                </a:lnSpc>
              </a:pPr>
              <a:t>11</a:t>
            </a:fld>
            <a:endParaRPr lang="en-US" sz="1200" b="0" dirty="0">
              <a:latin typeface="Arial Black" pitchFamily="34" charset="0"/>
            </a:endParaRPr>
          </a:p>
        </p:txBody>
      </p:sp>
      <p:sp>
        <p:nvSpPr>
          <p:cNvPr id="2" name="TextBox 1"/>
          <p:cNvSpPr txBox="1"/>
          <p:nvPr/>
        </p:nvSpPr>
        <p:spPr bwMode="auto">
          <a:xfrm>
            <a:off x="1752600" y="2438400"/>
            <a:ext cx="5943600" cy="646331"/>
          </a:xfrm>
          <a:prstGeom prst="rect">
            <a:avLst/>
          </a:prstGeom>
          <a:noFill/>
          <a:ln w="9525">
            <a:solidFill>
              <a:schemeClr val="accent2">
                <a:lumMod val="60000"/>
                <a:lumOff val="40000"/>
              </a:schemeClr>
            </a:solidFill>
            <a:miter lim="800000"/>
            <a:headEnd/>
            <a:tailEnd type="none" w="lg" len="lg"/>
          </a:ln>
        </p:spPr>
        <p:txBody>
          <a:bodyPr wrap="square" rtlCol="0">
            <a:spAutoFit/>
          </a:bodyPr>
          <a:lstStyle/>
          <a:p>
            <a:pPr marL="342900" indent="-342900" algn="ctr">
              <a:spcBef>
                <a:spcPts val="100"/>
              </a:spcBef>
              <a:spcAft>
                <a:spcPts val="500"/>
              </a:spcAft>
            </a:pPr>
            <a:r>
              <a:rPr lang="en-US" sz="3600" b="1" dirty="0">
                <a:solidFill>
                  <a:srgbClr val="17375E"/>
                </a:solidFill>
                <a:latin typeface="Calibri" panose="020F0502020204030204" pitchFamily="34" charset="0"/>
              </a:rPr>
              <a:t>THANK</a:t>
            </a:r>
            <a:r>
              <a:rPr lang="en-US" sz="3600" b="1" dirty="0" smtClean="0">
                <a:latin typeface="Calibri" panose="020F0502020204030204" pitchFamily="34" charset="0"/>
                <a:cs typeface="Calibri" panose="020F0502020204030204" pitchFamily="34" charset="0"/>
              </a:rPr>
              <a:t> </a:t>
            </a:r>
            <a:r>
              <a:rPr lang="en-US" sz="3600" b="1" dirty="0">
                <a:solidFill>
                  <a:srgbClr val="17375E"/>
                </a:solidFill>
                <a:latin typeface="Calibri" panose="020F0502020204030204" pitchFamily="34" charset="0"/>
              </a:rPr>
              <a:t>YOU</a:t>
            </a:r>
          </a:p>
        </p:txBody>
      </p:sp>
    </p:spTree>
    <p:extLst>
      <p:ext uri="{BB962C8B-B14F-4D97-AF65-F5344CB8AC3E}">
        <p14:creationId xmlns:p14="http://schemas.microsoft.com/office/powerpoint/2010/main" val="131001336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289"/>
            <a:ext cx="7592616" cy="982267"/>
          </a:xfrm>
        </p:spPr>
        <p:txBody>
          <a:bodyPr/>
          <a:lstStyle/>
          <a:p>
            <a:r>
              <a:rPr lang="en-US" altLang="en-US" sz="2400" dirty="0">
                <a:solidFill>
                  <a:schemeClr val="accent6">
                    <a:lumMod val="75000"/>
                  </a:schemeClr>
                </a:solidFill>
                <a:latin typeface="Calibri" panose="020F0502020204030204" pitchFamily="34" charset="0"/>
              </a:rPr>
              <a:t>Agenda</a:t>
            </a:r>
            <a:endParaRPr lang="en-US" dirty="0">
              <a:solidFill>
                <a:schemeClr val="accent6">
                  <a:lumMod val="75000"/>
                </a:schemeClr>
              </a:solidFill>
            </a:endParaRPr>
          </a:p>
        </p:txBody>
      </p:sp>
      <p:sp>
        <p:nvSpPr>
          <p:cNvPr id="7" name="Rectangle 6"/>
          <p:cNvSpPr/>
          <p:nvPr/>
        </p:nvSpPr>
        <p:spPr>
          <a:xfrm>
            <a:off x="762000" y="1371600"/>
            <a:ext cx="4343400" cy="3554819"/>
          </a:xfrm>
          <a:prstGeom prst="rect">
            <a:avLst/>
          </a:prstGeom>
        </p:spPr>
        <p:txBody>
          <a:bodyPr wrap="square">
            <a:spAutoFit/>
          </a:bodyPr>
          <a:lstStyle/>
          <a:p>
            <a:pPr>
              <a:spcBef>
                <a:spcPts val="600"/>
              </a:spcBef>
              <a:buClr>
                <a:schemeClr val="tx2"/>
              </a:buClr>
              <a:buSzPct val="75000"/>
              <a:buFont typeface="Wingdings" panose="05000000000000000000" pitchFamily="2" charset="2"/>
              <a:buChar char="q"/>
            </a:pPr>
            <a:r>
              <a:rPr lang="en-US" altLang="en-US" dirty="0" smtClean="0">
                <a:solidFill>
                  <a:srgbClr val="17375E"/>
                </a:solidFill>
                <a:latin typeface="Calibri" panose="020F0502020204030204" pitchFamily="34" charset="0"/>
              </a:rPr>
              <a:t>    Background</a:t>
            </a:r>
            <a:endParaRPr lang="en-US" altLang="en-US" dirty="0">
              <a:solidFill>
                <a:srgbClr val="17375E"/>
              </a:solidFill>
              <a:latin typeface="Calibri" panose="020F0502020204030204" pitchFamily="34" charset="0"/>
            </a:endParaRPr>
          </a:p>
          <a:p>
            <a:pPr>
              <a:spcBef>
                <a:spcPts val="600"/>
              </a:spcBef>
              <a:buClr>
                <a:schemeClr val="tx2"/>
              </a:buClr>
              <a:buSzPct val="75000"/>
              <a:buFont typeface="Wingdings" panose="05000000000000000000" pitchFamily="2" charset="2"/>
              <a:buChar char="q"/>
            </a:pPr>
            <a:r>
              <a:rPr lang="en-US" altLang="en-US" dirty="0" smtClean="0">
                <a:solidFill>
                  <a:srgbClr val="17375E"/>
                </a:solidFill>
                <a:latin typeface="Calibri" panose="020F0502020204030204" pitchFamily="34" charset="0"/>
              </a:rPr>
              <a:t>    Objective and Scope</a:t>
            </a:r>
            <a:endParaRPr lang="en-US" altLang="en-US" dirty="0">
              <a:solidFill>
                <a:srgbClr val="17375E"/>
              </a:solidFill>
              <a:latin typeface="Calibri" panose="020F0502020204030204" pitchFamily="34" charset="0"/>
            </a:endParaRPr>
          </a:p>
          <a:p>
            <a:pPr>
              <a:spcBef>
                <a:spcPts val="600"/>
              </a:spcBef>
              <a:buClr>
                <a:schemeClr val="tx2"/>
              </a:buClr>
              <a:buSzPct val="75000"/>
              <a:buFont typeface="Wingdings" panose="05000000000000000000" pitchFamily="2" charset="2"/>
              <a:buChar char="q"/>
            </a:pPr>
            <a:r>
              <a:rPr lang="en-US" altLang="en-US" dirty="0" smtClean="0">
                <a:solidFill>
                  <a:srgbClr val="17375E"/>
                </a:solidFill>
                <a:latin typeface="Calibri" panose="020F0502020204030204" pitchFamily="34" charset="0"/>
              </a:rPr>
              <a:t>    Performance Testing Tools</a:t>
            </a:r>
            <a:endParaRPr lang="en-US" altLang="en-US" dirty="0">
              <a:solidFill>
                <a:srgbClr val="17375E"/>
              </a:solidFill>
              <a:latin typeface="Calibri" panose="020F0502020204030204" pitchFamily="34" charset="0"/>
            </a:endParaRPr>
          </a:p>
          <a:p>
            <a:pPr>
              <a:spcBef>
                <a:spcPts val="600"/>
              </a:spcBef>
              <a:buClr>
                <a:schemeClr val="tx2"/>
              </a:buClr>
              <a:buSzPct val="75000"/>
              <a:buFont typeface="Wingdings" panose="05000000000000000000" pitchFamily="2" charset="2"/>
              <a:buChar char="q"/>
            </a:pPr>
            <a:r>
              <a:rPr lang="en-US" altLang="en-US" dirty="0" smtClean="0">
                <a:solidFill>
                  <a:srgbClr val="17375E"/>
                </a:solidFill>
                <a:latin typeface="Calibri" panose="020F0502020204030204" pitchFamily="34" charset="0"/>
              </a:rPr>
              <a:t>    Open Source Tools Comparison Table </a:t>
            </a:r>
            <a:endParaRPr lang="en-US" altLang="en-US" dirty="0">
              <a:solidFill>
                <a:srgbClr val="17375E"/>
              </a:solidFill>
              <a:latin typeface="Calibri" panose="020F0502020204030204" pitchFamily="34" charset="0"/>
            </a:endParaRPr>
          </a:p>
          <a:p>
            <a:pPr>
              <a:spcBef>
                <a:spcPts val="600"/>
              </a:spcBef>
              <a:buClr>
                <a:schemeClr val="tx2"/>
              </a:buClr>
              <a:buSzPct val="75000"/>
              <a:buFont typeface="Wingdings" panose="05000000000000000000" pitchFamily="2" charset="2"/>
              <a:buChar char="q"/>
            </a:pPr>
            <a:r>
              <a:rPr lang="en-US" altLang="en-US" dirty="0">
                <a:solidFill>
                  <a:srgbClr val="17375E"/>
                </a:solidFill>
                <a:latin typeface="Calibri" panose="020F0502020204030204" pitchFamily="34" charset="0"/>
              </a:rPr>
              <a:t>    Tool Recommendation </a:t>
            </a:r>
          </a:p>
          <a:p>
            <a:pPr>
              <a:spcBef>
                <a:spcPts val="600"/>
              </a:spcBef>
              <a:buClr>
                <a:schemeClr val="tx2"/>
              </a:buClr>
              <a:buSzPct val="75000"/>
              <a:buFont typeface="Wingdings" panose="05000000000000000000" pitchFamily="2" charset="2"/>
              <a:buChar char="q"/>
            </a:pPr>
            <a:r>
              <a:rPr lang="en-US" altLang="en-US" dirty="0">
                <a:solidFill>
                  <a:srgbClr val="17375E"/>
                </a:solidFill>
                <a:latin typeface="Calibri" panose="020F0502020204030204" pitchFamily="34" charset="0"/>
              </a:rPr>
              <a:t>    Load runner VS Apache Jmeter </a:t>
            </a:r>
          </a:p>
          <a:p>
            <a:pPr>
              <a:spcBef>
                <a:spcPts val="600"/>
              </a:spcBef>
              <a:buClr>
                <a:schemeClr val="tx2"/>
              </a:buClr>
              <a:buSzPct val="75000"/>
              <a:buFont typeface="Wingdings" panose="05000000000000000000" pitchFamily="2" charset="2"/>
              <a:buChar char="q"/>
            </a:pPr>
            <a:r>
              <a:rPr lang="en-US" altLang="en-US" dirty="0">
                <a:solidFill>
                  <a:srgbClr val="17375E"/>
                </a:solidFill>
                <a:latin typeface="Calibri" panose="020F0502020204030204" pitchFamily="34" charset="0"/>
              </a:rPr>
              <a:t>    </a:t>
            </a:r>
            <a:r>
              <a:rPr lang="en-US" dirty="0">
                <a:solidFill>
                  <a:srgbClr val="17375E"/>
                </a:solidFill>
                <a:latin typeface="Calibri" panose="020F0502020204030204" pitchFamily="34" charset="0"/>
              </a:rPr>
              <a:t>Apache Jemter,  Blaze Meter &amp; Glog</a:t>
            </a:r>
          </a:p>
          <a:p>
            <a:pPr>
              <a:spcBef>
                <a:spcPts val="600"/>
              </a:spcBef>
              <a:buClr>
                <a:schemeClr val="tx2"/>
              </a:buClr>
              <a:buSzPct val="75000"/>
              <a:buFont typeface="Wingdings" panose="05000000000000000000" pitchFamily="2" charset="2"/>
              <a:buChar char="q"/>
            </a:pPr>
            <a:r>
              <a:rPr lang="en-US" dirty="0">
                <a:solidFill>
                  <a:srgbClr val="17375E"/>
                </a:solidFill>
                <a:latin typeface="Calibri" panose="020F0502020204030204" pitchFamily="34" charset="0"/>
              </a:rPr>
              <a:t> </a:t>
            </a:r>
            <a:r>
              <a:rPr lang="en-US" dirty="0" smtClean="0">
                <a:solidFill>
                  <a:srgbClr val="17375E"/>
                </a:solidFill>
                <a:latin typeface="Calibri" panose="020F0502020204030204" pitchFamily="34" charset="0"/>
              </a:rPr>
              <a:t>   Glog </a:t>
            </a:r>
            <a:r>
              <a:rPr lang="en-US" dirty="0">
                <a:solidFill>
                  <a:srgbClr val="17375E"/>
                </a:solidFill>
                <a:latin typeface="Calibri" panose="020F0502020204030204" pitchFamily="34" charset="0"/>
              </a:rPr>
              <a:t>- JMeter Reporting Tool</a:t>
            </a:r>
          </a:p>
          <a:p>
            <a:pPr>
              <a:spcBef>
                <a:spcPts val="600"/>
              </a:spcBef>
              <a:buClr>
                <a:schemeClr val="tx2"/>
              </a:buClr>
              <a:buSzPct val="75000"/>
            </a:pPr>
            <a:endParaRPr lang="en-US" dirty="0" smtClean="0">
              <a:solidFill>
                <a:schemeClr val="accent6">
                  <a:lumMod val="75000"/>
                </a:schemeClr>
              </a:solidFill>
              <a:latin typeface="Calibri" panose="020F0502020204030204" pitchFamily="34" charset="0"/>
            </a:endParaRPr>
          </a:p>
          <a:p>
            <a:pPr>
              <a:spcBef>
                <a:spcPts val="600"/>
              </a:spcBef>
              <a:buClr>
                <a:schemeClr val="tx2"/>
              </a:buClr>
              <a:buSzPct val="75000"/>
              <a:buFont typeface="Wingdings" panose="05000000000000000000" pitchFamily="2" charset="2"/>
              <a:buChar char="q"/>
            </a:pPr>
            <a:endParaRPr lang="en-US" altLang="en-US" dirty="0">
              <a:solidFill>
                <a:srgbClr val="17375E"/>
              </a:solidFill>
              <a:latin typeface="Calibri" panose="020F0502020204030204" pitchFamily="34" charset="0"/>
            </a:endParaRPr>
          </a:p>
        </p:txBody>
      </p:sp>
    </p:spTree>
    <p:extLst>
      <p:ext uri="{BB962C8B-B14F-4D97-AF65-F5344CB8AC3E}">
        <p14:creationId xmlns:p14="http://schemas.microsoft.com/office/powerpoint/2010/main" val="622753624"/>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848600" cy="747711"/>
          </a:xfrm>
        </p:spPr>
        <p:txBody>
          <a:bodyPr/>
          <a:lstStyle/>
          <a:p>
            <a:r>
              <a:rPr lang="en-US" sz="2400" dirty="0" smtClean="0">
                <a:solidFill>
                  <a:schemeClr val="accent6">
                    <a:lumMod val="75000"/>
                  </a:schemeClr>
                </a:solidFill>
                <a:latin typeface="Calibri" panose="020F0502020204030204" pitchFamily="34" charset="0"/>
              </a:rPr>
              <a:t>Background</a:t>
            </a:r>
            <a:endParaRPr lang="en-US" sz="2400" dirty="0">
              <a:solidFill>
                <a:schemeClr val="accent6">
                  <a:lumMod val="75000"/>
                </a:schemeClr>
              </a:solidFill>
              <a:latin typeface="Calibri" panose="020F0502020204030204" pitchFamily="34" charset="0"/>
            </a:endParaRPr>
          </a:p>
        </p:txBody>
      </p:sp>
      <p:sp>
        <p:nvSpPr>
          <p:cNvPr id="3" name="Rectangle 2"/>
          <p:cNvSpPr/>
          <p:nvPr/>
        </p:nvSpPr>
        <p:spPr>
          <a:xfrm>
            <a:off x="381000" y="1219201"/>
            <a:ext cx="8305800" cy="4876799"/>
          </a:xfrm>
          <a:prstGeom prst="rect">
            <a:avLst/>
          </a:prstGeom>
        </p:spPr>
        <p:txBody>
          <a:bodyPr>
            <a:noAutofit/>
          </a:bodyPr>
          <a:lstStyle/>
          <a:p>
            <a:pPr algn="just">
              <a:defRPr/>
            </a:pPr>
            <a:r>
              <a:rPr lang="en-US" altLang="en-US" sz="1200" b="1" u="sng" dirty="0">
                <a:solidFill>
                  <a:srgbClr val="17375E"/>
                </a:solidFill>
                <a:latin typeface="Calibri" panose="020F0502020204030204" pitchFamily="34" charset="0"/>
              </a:rPr>
              <a:t>TimeInc(Subs/Lucie) Performance Testing</a:t>
            </a:r>
          </a:p>
          <a:p>
            <a:pPr algn="just">
              <a:defRPr/>
            </a:pPr>
            <a:endParaRPr lang="en-US" sz="1100" b="1" u="sng" dirty="0">
              <a:solidFill>
                <a:srgbClr val="17375E"/>
              </a:solidFill>
              <a:latin typeface="Calibri" panose="020F0502020204030204" pitchFamily="34" charset="0"/>
            </a:endParaRPr>
          </a:p>
          <a:p>
            <a:pPr algn="just">
              <a:defRPr/>
            </a:pPr>
            <a:r>
              <a:rPr lang="en-US" sz="1200" dirty="0" smtClean="0">
                <a:solidFill>
                  <a:srgbClr val="17375E"/>
                </a:solidFill>
                <a:latin typeface="Calibri" panose="020F0502020204030204" pitchFamily="34" charset="0"/>
              </a:rPr>
              <a:t>	Time </a:t>
            </a:r>
            <a:r>
              <a:rPr lang="en-US" sz="1200" dirty="0">
                <a:solidFill>
                  <a:srgbClr val="17375E"/>
                </a:solidFill>
                <a:latin typeface="Calibri" panose="020F0502020204030204" pitchFamily="34" charset="0"/>
              </a:rPr>
              <a:t>Inc. is an American New York-based publishing company and is also one of the largest branded media companies in the world. It publishes over 90 magazines, most notably its namesake, Time magazine, Sports Illustrated, Travel + Leisure, Food &amp; Wine, Fortune, People, In Style, Life, Golf Magazine, Southern Living, Essence, This Old House, All You, Real Simple, and Entertainment Weekly. The company engages more than 138 million U.S. consumers in print, online and via mobile devices each month.</a:t>
            </a:r>
          </a:p>
          <a:p>
            <a:endParaRPr lang="en-US" sz="1100" dirty="0">
              <a:solidFill>
                <a:schemeClr val="dk1"/>
              </a:solidFill>
              <a:latin typeface="Calibri" panose="020F0502020204030204" pitchFamily="34" charset="0"/>
              <a:cs typeface="Arial" panose="020B0604020202020204" pitchFamily="34" charset="0"/>
            </a:endParaRPr>
          </a:p>
          <a:p>
            <a:pPr algn="just">
              <a:defRPr/>
            </a:pPr>
            <a:r>
              <a:rPr lang="en-US" sz="1200" b="1" u="sng" dirty="0">
                <a:solidFill>
                  <a:srgbClr val="17375E"/>
                </a:solidFill>
                <a:latin typeface="Calibri" panose="020F0502020204030204" pitchFamily="34" charset="0"/>
              </a:rPr>
              <a:t>TimeInc(Lucie/Subs)  - Technology Stack </a:t>
            </a:r>
          </a:p>
          <a:p>
            <a:pPr algn="just">
              <a:defRPr/>
            </a:pPr>
            <a:endParaRPr lang="en-US" sz="1200" b="1" u="sng" dirty="0">
              <a:solidFill>
                <a:schemeClr val="dk1"/>
              </a:solidFill>
              <a:latin typeface="Calibri" panose="020F0502020204030204" pitchFamily="34" charset="0"/>
              <a:cs typeface="Arial" panose="020B0604020202020204" pitchFamily="34" charset="0"/>
            </a:endParaRPr>
          </a:p>
          <a:p>
            <a:pPr lvl="0" algn="just">
              <a:defRPr/>
            </a:pPr>
            <a:endParaRPr lang="en-US" sz="1100" dirty="0" smtClean="0">
              <a:latin typeface="Calibri" panose="020F0502020204030204" pitchFamily="34" charset="0"/>
              <a:cs typeface="Arial" panose="020B0604020202020204" pitchFamily="34" charset="0"/>
            </a:endParaRPr>
          </a:p>
          <a:p>
            <a:pPr lvl="0" algn="just"/>
            <a:endParaRPr lang="en-US" sz="1050" dirty="0" smtClean="0">
              <a:latin typeface="Calibri" panose="020F0502020204030204" pitchFamily="34" charset="0"/>
            </a:endParaRPr>
          </a:p>
          <a:p>
            <a:pPr lvl="0" algn="just"/>
            <a:endParaRPr lang="en-US" sz="1050" dirty="0">
              <a:latin typeface="Calibri" panose="020F0502020204030204" pitchFamily="34" charset="0"/>
            </a:endParaRPr>
          </a:p>
          <a:p>
            <a:pPr algn="just">
              <a:defRPr/>
            </a:pPr>
            <a:endParaRPr lang="en-US" sz="1050" dirty="0">
              <a:latin typeface="Calibri" panose="020F050202020403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46691142"/>
              </p:ext>
            </p:extLst>
          </p:nvPr>
        </p:nvGraphicFramePr>
        <p:xfrm>
          <a:off x="533400" y="2956813"/>
          <a:ext cx="7315200" cy="3154427"/>
        </p:xfrm>
        <a:graphic>
          <a:graphicData uri="http://schemas.openxmlformats.org/drawingml/2006/table">
            <a:tbl>
              <a:tblPr/>
              <a:tblGrid>
                <a:gridCol w="2286000"/>
                <a:gridCol w="5029200"/>
              </a:tblGrid>
              <a:tr h="186596">
                <a:tc>
                  <a:txBody>
                    <a:bodyPr/>
                    <a:lstStyle/>
                    <a:p>
                      <a:pPr marL="0" algn="ctr" defTabSz="914353" rtl="0" eaLnBrk="1" fontAlgn="b" latinLnBrk="0" hangingPunct="1"/>
                      <a:r>
                        <a:rPr lang="en-US" sz="1200" b="1" kern="1200" dirty="0">
                          <a:solidFill>
                            <a:srgbClr val="17375E"/>
                          </a:solidFill>
                          <a:latin typeface="Calibri" panose="020F0502020204030204" pitchFamily="34" charset="0"/>
                          <a:ea typeface="+mn-ea"/>
                          <a:cs typeface="+mn-cs"/>
                        </a:rPr>
                        <a:t>System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914353" rtl="0" eaLnBrk="1" fontAlgn="b" latinLnBrk="0" hangingPunct="1"/>
                      <a:r>
                        <a:rPr lang="en-US" sz="1200" b="1" kern="1200" dirty="0">
                          <a:solidFill>
                            <a:srgbClr val="17375E"/>
                          </a:solidFill>
                          <a:latin typeface="Calibri" panose="020F0502020204030204" pitchFamily="34" charset="0"/>
                          <a:ea typeface="+mn-ea"/>
                          <a:cs typeface="+mn-cs"/>
                        </a:rPr>
                        <a:t>Application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332248">
                <a:tc>
                  <a:txBody>
                    <a:bodyPr/>
                    <a:lstStyle/>
                    <a:p>
                      <a:pPr algn="ctr" fontAlgn="b">
                        <a:lnSpc>
                          <a:spcPct val="200000"/>
                        </a:lnSpc>
                      </a:pPr>
                      <a:r>
                        <a:rPr lang="en-US" sz="1200" kern="1200" dirty="0">
                          <a:solidFill>
                            <a:srgbClr val="17375E"/>
                          </a:solidFill>
                          <a:latin typeface="Calibri" panose="020F0502020204030204" pitchFamily="34" charset="0"/>
                          <a:ea typeface="+mn-ea"/>
                          <a:cs typeface="+mn-cs"/>
                        </a:rPr>
                        <a:t>Customer Information System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kern="1200" dirty="0" smtClean="0">
                          <a:solidFill>
                            <a:srgbClr val="17375E"/>
                          </a:solidFill>
                          <a:latin typeface="Calibri" panose="020F0502020204030204" pitchFamily="34" charset="0"/>
                          <a:ea typeface="+mn-ea"/>
                          <a:cs typeface="+mn-cs"/>
                        </a:rPr>
                        <a:t>Lucie&amp; Subs (Web &amp; web services ) </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Webserver</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kern="1200" dirty="0" smtClean="0">
                          <a:solidFill>
                            <a:srgbClr val="17375E"/>
                          </a:solidFill>
                          <a:latin typeface="Calibri" panose="020F0502020204030204" pitchFamily="34" charset="0"/>
                          <a:ea typeface="+mn-ea"/>
                          <a:cs typeface="+mn-cs"/>
                        </a:rPr>
                        <a:t>Apache Tomcat coyote, Apache </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Framework</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kern="1200" dirty="0" smtClean="0">
                          <a:solidFill>
                            <a:srgbClr val="17375E"/>
                          </a:solidFill>
                          <a:latin typeface="Calibri" panose="020F0502020204030204" pitchFamily="34" charset="0"/>
                          <a:ea typeface="+mn-ea"/>
                          <a:cs typeface="+mn-cs"/>
                        </a:rPr>
                        <a:t>Shockwave flash embed, J2ee</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Ecommerce</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3" rtl="0" eaLnBrk="1" fontAlgn="b" latinLnBrk="0" hangingPunct="1"/>
                      <a:r>
                        <a:rPr lang="en-US" sz="1200" kern="1200" dirty="0" smtClean="0">
                          <a:solidFill>
                            <a:srgbClr val="17375E"/>
                          </a:solidFill>
                          <a:latin typeface="Calibri" panose="020F0502020204030204" pitchFamily="34" charset="0"/>
                          <a:ea typeface="+mn-ea"/>
                          <a:cs typeface="+mn-cs"/>
                        </a:rPr>
                        <a:t>Elastic Path</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Document Information</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3" rtl="0" eaLnBrk="1" fontAlgn="b" latinLnBrk="0" hangingPunct="1"/>
                      <a:r>
                        <a:rPr lang="en-US" sz="1200" kern="1200" dirty="0" smtClean="0">
                          <a:solidFill>
                            <a:srgbClr val="17375E"/>
                          </a:solidFill>
                          <a:latin typeface="Calibri" panose="020F0502020204030204" pitchFamily="34" charset="0"/>
                          <a:ea typeface="+mn-ea"/>
                          <a:cs typeface="+mn-cs"/>
                        </a:rPr>
                        <a:t>XHTML Transitional</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Cascading Style sheets</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3" rtl="0" eaLnBrk="1" fontAlgn="b" latinLnBrk="0" hangingPunct="1"/>
                      <a:r>
                        <a:rPr lang="en-US" sz="1200" kern="1200" dirty="0" smtClean="0">
                          <a:solidFill>
                            <a:srgbClr val="17375E"/>
                          </a:solidFill>
                          <a:latin typeface="Calibri" panose="020F0502020204030204" pitchFamily="34" charset="0"/>
                          <a:ea typeface="+mn-ea"/>
                          <a:cs typeface="+mn-cs"/>
                        </a:rPr>
                        <a:t>P3p Policy</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marL="0" algn="ctr" defTabSz="914353" rtl="0" eaLnBrk="1" fontAlgn="b" latinLnBrk="0" hangingPunct="1">
                        <a:lnSpc>
                          <a:spcPct val="200000"/>
                        </a:lnSpc>
                      </a:pPr>
                      <a:r>
                        <a:rPr lang="en-US" sz="1200" kern="1200" dirty="0" smtClean="0">
                          <a:solidFill>
                            <a:srgbClr val="17375E"/>
                          </a:solidFill>
                          <a:latin typeface="Calibri" panose="020F0502020204030204" pitchFamily="34" charset="0"/>
                          <a:ea typeface="+mn-ea"/>
                          <a:cs typeface="+mn-cs"/>
                        </a:rPr>
                        <a:t>Analytics and Tracking</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3" rtl="0" eaLnBrk="1" fontAlgn="b" latinLnBrk="0" hangingPunct="1"/>
                      <a:r>
                        <a:rPr lang="en-US" sz="1200" kern="1200" dirty="0" smtClean="0">
                          <a:solidFill>
                            <a:srgbClr val="17375E"/>
                          </a:solidFill>
                          <a:latin typeface="Calibri" panose="020F0502020204030204" pitchFamily="34" charset="0"/>
                          <a:ea typeface="+mn-ea"/>
                          <a:cs typeface="+mn-cs"/>
                        </a:rPr>
                        <a:t>iovation</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248">
                <a:tc>
                  <a:txBody>
                    <a:bodyPr/>
                    <a:lstStyle/>
                    <a:p>
                      <a:pPr algn="ctr" fontAlgn="b">
                        <a:lnSpc>
                          <a:spcPct val="200000"/>
                        </a:lnSpc>
                      </a:pPr>
                      <a:r>
                        <a:rPr lang="en-US" sz="1200" kern="1200" dirty="0" smtClean="0">
                          <a:solidFill>
                            <a:srgbClr val="17375E"/>
                          </a:solidFill>
                          <a:latin typeface="Calibri" panose="020F0502020204030204" pitchFamily="34" charset="0"/>
                          <a:ea typeface="+mn-ea"/>
                          <a:cs typeface="+mn-cs"/>
                        </a:rPr>
                        <a:t>SSL Certificate</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kern="1200" dirty="0" smtClean="0">
                          <a:solidFill>
                            <a:srgbClr val="17375E"/>
                          </a:solidFill>
                          <a:latin typeface="Calibri" panose="020F0502020204030204" pitchFamily="34" charset="0"/>
                          <a:ea typeface="+mn-ea"/>
                          <a:cs typeface="+mn-cs"/>
                        </a:rPr>
                        <a:t>comodo SSL </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4859">
                <a:tc>
                  <a:txBody>
                    <a:bodyPr/>
                    <a:lstStyle/>
                    <a:p>
                      <a:pPr algn="ctr" fontAlgn="b">
                        <a:lnSpc>
                          <a:spcPct val="200000"/>
                        </a:lnSpc>
                      </a:pPr>
                      <a:r>
                        <a:rPr lang="en-US" sz="1200" kern="1200" dirty="0" smtClean="0">
                          <a:solidFill>
                            <a:srgbClr val="17375E"/>
                          </a:solidFill>
                          <a:latin typeface="Calibri" panose="020F0502020204030204" pitchFamily="34" charset="0"/>
                          <a:ea typeface="+mn-ea"/>
                          <a:cs typeface="+mn-cs"/>
                        </a:rPr>
                        <a:t>Hosting Providers</a:t>
                      </a:r>
                      <a:endParaRPr lang="en-US" sz="1200" kern="1200" dirty="0">
                        <a:solidFill>
                          <a:srgbClr val="17375E"/>
                        </a:solidFill>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200" kern="1200" dirty="0" smtClean="0">
                          <a:solidFill>
                            <a:srgbClr val="17375E"/>
                          </a:solidFill>
                          <a:latin typeface="Calibri" panose="020F0502020204030204" pitchFamily="34" charset="0"/>
                          <a:ea typeface="+mn-ea"/>
                          <a:cs typeface="+mn-cs"/>
                        </a:rPr>
                        <a:t>Saavis</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839317529"/>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299" y="296770"/>
            <a:ext cx="7704733" cy="820830"/>
          </a:xfrm>
        </p:spPr>
        <p:txBody>
          <a:bodyPr anchor="b"/>
          <a:lstStyle/>
          <a:p>
            <a:r>
              <a:rPr lang="en-US" altLang="en-US" sz="2400" dirty="0">
                <a:solidFill>
                  <a:schemeClr val="accent6">
                    <a:lumMod val="75000"/>
                  </a:schemeClr>
                </a:solidFill>
                <a:latin typeface="Calibri" panose="020F0502020204030204" pitchFamily="34" charset="0"/>
              </a:rPr>
              <a:t>Objective</a:t>
            </a:r>
            <a:r>
              <a:rPr lang="en-US" altLang="en-US" dirty="0">
                <a:solidFill>
                  <a:srgbClr val="000099"/>
                </a:solidFill>
                <a:latin typeface="Calibri" panose="020F0502020204030204" pitchFamily="34" charset="0"/>
              </a:rPr>
              <a:t> </a:t>
            </a:r>
            <a:r>
              <a:rPr lang="en-US" altLang="en-US" sz="2400" dirty="0">
                <a:solidFill>
                  <a:schemeClr val="accent6">
                    <a:lumMod val="75000"/>
                  </a:schemeClr>
                </a:solidFill>
                <a:latin typeface="Calibri" panose="020F0502020204030204" pitchFamily="34" charset="0"/>
              </a:rPr>
              <a:t>and</a:t>
            </a:r>
            <a:r>
              <a:rPr lang="en-US" altLang="en-US" dirty="0">
                <a:solidFill>
                  <a:srgbClr val="000099"/>
                </a:solidFill>
                <a:latin typeface="Calibri" panose="020F0502020204030204" pitchFamily="34" charset="0"/>
              </a:rPr>
              <a:t> </a:t>
            </a:r>
            <a:r>
              <a:rPr lang="en-US" altLang="en-US" sz="2400" dirty="0">
                <a:solidFill>
                  <a:schemeClr val="accent6">
                    <a:lumMod val="75000"/>
                  </a:schemeClr>
                </a:solidFill>
                <a:latin typeface="Calibri" panose="020F0502020204030204" pitchFamily="34" charset="0"/>
              </a:rPr>
              <a:t>Scope</a:t>
            </a:r>
            <a:r>
              <a:rPr lang="en-US" altLang="en-US" dirty="0">
                <a:solidFill>
                  <a:srgbClr val="000099"/>
                </a:solidFill>
                <a:latin typeface="Calibri" panose="020F0502020204030204" pitchFamily="34" charset="0"/>
              </a:rPr>
              <a:t/>
            </a:r>
            <a:br>
              <a:rPr lang="en-US" altLang="en-US" dirty="0">
                <a:solidFill>
                  <a:srgbClr val="000099"/>
                </a:solidFill>
                <a:latin typeface="Calibri" panose="020F0502020204030204" pitchFamily="34" charset="0"/>
              </a:rPr>
            </a:br>
            <a:endParaRPr lang="en-US" dirty="0"/>
          </a:p>
        </p:txBody>
      </p:sp>
      <p:sp>
        <p:nvSpPr>
          <p:cNvPr id="3" name="AutoShape 5"/>
          <p:cNvSpPr>
            <a:spLocks noChangeArrowheads="1"/>
          </p:cNvSpPr>
          <p:nvPr/>
        </p:nvSpPr>
        <p:spPr bwMode="auto">
          <a:xfrm>
            <a:off x="622300" y="1120775"/>
            <a:ext cx="3165475" cy="4773613"/>
          </a:xfrm>
          <a:prstGeom prst="roundRect">
            <a:avLst>
              <a:gd name="adj" fmla="val 3194"/>
            </a:avLst>
          </a:prstGeom>
          <a:gradFill rotWithShape="1">
            <a:gsLst>
              <a:gs pos="0">
                <a:srgbClr val="0099CC"/>
              </a:gs>
              <a:gs pos="100000">
                <a:srgbClr val="00536E"/>
              </a:gs>
            </a:gsLst>
            <a:lin ang="2700000" scaled="1"/>
          </a:gradFill>
          <a:ln w="9525" algn="ctr">
            <a:solidFill>
              <a:srgbClr val="BBE0E3"/>
            </a:solidFill>
            <a:round/>
            <a:headEnd/>
            <a:tailEnd/>
          </a:ln>
        </p:spPr>
        <p:txBody>
          <a:bodyPr wrap="none" anchor="ctr"/>
          <a:lstStyle>
            <a:lvl1pPr>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lgn="ctr">
              <a:lnSpc>
                <a:spcPct val="80000"/>
              </a:lnSpc>
              <a:spcBef>
                <a:spcPct val="0"/>
              </a:spcBef>
              <a:buClr>
                <a:srgbClr val="DF7A1C"/>
              </a:buClr>
              <a:buFont typeface="Symbol" panose="05050102010706020507" pitchFamily="18" charset="2"/>
              <a:buChar char=""/>
            </a:pPr>
            <a:r>
              <a:rPr lang="en-US" altLang="en-US" sz="1400" dirty="0" smtClean="0">
                <a:solidFill>
                  <a:schemeClr val="bg1"/>
                </a:solidFill>
              </a:rPr>
              <a:t>Objective</a:t>
            </a:r>
            <a:endParaRPr lang="en-US" altLang="en-US" sz="1300" dirty="0">
              <a:solidFill>
                <a:srgbClr val="000000"/>
              </a:solidFill>
            </a:endParaRPr>
          </a:p>
        </p:txBody>
      </p:sp>
      <p:sp>
        <p:nvSpPr>
          <p:cNvPr id="4" name="AutoShape 7"/>
          <p:cNvSpPr>
            <a:spLocks noChangeArrowheads="1"/>
          </p:cNvSpPr>
          <p:nvPr/>
        </p:nvSpPr>
        <p:spPr bwMode="auto">
          <a:xfrm>
            <a:off x="1125538" y="1117600"/>
            <a:ext cx="3335337" cy="4772025"/>
          </a:xfrm>
          <a:prstGeom prst="roundRect">
            <a:avLst>
              <a:gd name="adj" fmla="val 3194"/>
            </a:avLst>
          </a:prstGeom>
          <a:gradFill rotWithShape="1">
            <a:gsLst>
              <a:gs pos="0">
                <a:srgbClr val="FFFFFF"/>
              </a:gs>
              <a:gs pos="100000">
                <a:schemeClr val="accent1"/>
              </a:gs>
            </a:gsLst>
            <a:lin ang="2700000" scaled="1"/>
          </a:gradFill>
          <a:ln w="9525">
            <a:solidFill>
              <a:srgbClr val="DEFFF1"/>
            </a:solidFill>
            <a:round/>
            <a:headEnd/>
            <a:tailEnd/>
          </a:ln>
        </p:spPr>
        <p:txBody>
          <a:bodyPr wrap="none" anchor="ctr"/>
          <a:lstStyle>
            <a:lvl1pPr>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lnSpc>
                <a:spcPct val="160000"/>
              </a:lnSpc>
              <a:spcBef>
                <a:spcPct val="0"/>
              </a:spcBef>
              <a:buClr>
                <a:srgbClr val="006699"/>
              </a:buClr>
              <a:buNone/>
            </a:pPr>
            <a:endParaRPr lang="en-US" altLang="en-US" sz="1400" dirty="0">
              <a:solidFill>
                <a:srgbClr val="000000"/>
              </a:solidFill>
              <a:latin typeface="Calibri" panose="020F0502020204030204" pitchFamily="34" charset="0"/>
            </a:endParaRPr>
          </a:p>
          <a:p>
            <a:pPr>
              <a:lnSpc>
                <a:spcPct val="160000"/>
              </a:lnSpc>
              <a:spcBef>
                <a:spcPct val="0"/>
              </a:spcBef>
              <a:buClr>
                <a:srgbClr val="006699"/>
              </a:buClr>
              <a:buNone/>
            </a:pPr>
            <a:endParaRPr lang="en-US" altLang="en-US" sz="1400" dirty="0">
              <a:solidFill>
                <a:srgbClr val="000000"/>
              </a:solidFill>
              <a:latin typeface="Calibri" panose="020F0502020204030204" pitchFamily="34" charset="0"/>
            </a:endParaRPr>
          </a:p>
        </p:txBody>
      </p:sp>
      <p:sp>
        <p:nvSpPr>
          <p:cNvPr id="5" name="Line 10"/>
          <p:cNvSpPr>
            <a:spLocks noChangeShapeType="1"/>
          </p:cNvSpPr>
          <p:nvPr/>
        </p:nvSpPr>
        <p:spPr bwMode="auto">
          <a:xfrm>
            <a:off x="4552950" y="1165225"/>
            <a:ext cx="0" cy="471328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AutoShape 4"/>
          <p:cNvSpPr>
            <a:spLocks noChangeArrowheads="1"/>
          </p:cNvSpPr>
          <p:nvPr/>
        </p:nvSpPr>
        <p:spPr bwMode="auto">
          <a:xfrm>
            <a:off x="5322888" y="1143000"/>
            <a:ext cx="3165475" cy="4765675"/>
          </a:xfrm>
          <a:prstGeom prst="roundRect">
            <a:avLst>
              <a:gd name="adj" fmla="val 3194"/>
            </a:avLst>
          </a:prstGeom>
          <a:solidFill>
            <a:schemeClr val="accent3">
              <a:lumMod val="75000"/>
            </a:schemeClr>
          </a:solidFill>
          <a:ln w="9525" algn="ctr">
            <a:solidFill>
              <a:srgbClr val="BBE0E3"/>
            </a:solidFill>
            <a:round/>
            <a:headEnd/>
            <a:tailEnd/>
          </a:ln>
        </p:spPr>
        <p:txBody>
          <a:bodyPr wrap="none" anchor="ctr"/>
          <a:lstStyle/>
          <a:p>
            <a:pPr algn="ctr">
              <a:lnSpc>
                <a:spcPct val="80000"/>
              </a:lnSpc>
              <a:spcBef>
                <a:spcPct val="0"/>
              </a:spcBef>
              <a:buClr>
                <a:srgbClr val="DF7A1C"/>
              </a:buClr>
              <a:buFont typeface="Symbol" panose="05050102010706020507" pitchFamily="18" charset="2"/>
              <a:buChar char=""/>
            </a:pPr>
            <a:endParaRPr lang="en-US" sz="1400">
              <a:solidFill>
                <a:schemeClr val="bg1"/>
              </a:solidFill>
              <a:latin typeface="Verdana" panose="020B0604030504040204" pitchFamily="34" charset="0"/>
            </a:endParaRPr>
          </a:p>
        </p:txBody>
      </p:sp>
      <p:sp>
        <p:nvSpPr>
          <p:cNvPr id="8" name="AutoShape 7"/>
          <p:cNvSpPr>
            <a:spLocks noChangeArrowheads="1"/>
          </p:cNvSpPr>
          <p:nvPr/>
        </p:nvSpPr>
        <p:spPr bwMode="auto">
          <a:xfrm>
            <a:off x="4776788" y="1143000"/>
            <a:ext cx="3216275" cy="4772025"/>
          </a:xfrm>
          <a:prstGeom prst="roundRect">
            <a:avLst>
              <a:gd name="adj" fmla="val 3194"/>
            </a:avLst>
          </a:prstGeom>
          <a:gradFill rotWithShape="1">
            <a:gsLst>
              <a:gs pos="0">
                <a:srgbClr val="FFFFFF"/>
              </a:gs>
              <a:gs pos="100000">
                <a:srgbClr val="E8FBBD"/>
              </a:gs>
            </a:gsLst>
            <a:lin ang="2700000" scaled="1"/>
          </a:gradFill>
          <a:ln w="9525">
            <a:solidFill>
              <a:srgbClr val="DEFF81"/>
            </a:solidFill>
            <a:round/>
            <a:headEnd/>
            <a:tailEnd/>
          </a:ln>
        </p:spPr>
        <p:txBody>
          <a:bodyPr wrap="none" anchor="ctr"/>
          <a:lstStyle>
            <a:lvl1pPr>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lgn="ctr" eaLnBrk="1" hangingPunct="1">
              <a:lnSpc>
                <a:spcPct val="80000"/>
              </a:lnSpc>
              <a:spcBef>
                <a:spcPct val="0"/>
              </a:spcBef>
              <a:buClr>
                <a:srgbClr val="DF7A1C"/>
              </a:buClr>
              <a:buFont typeface="Symbol" panose="05050102010706020507" pitchFamily="18" charset="2"/>
              <a:buChar char=""/>
            </a:pPr>
            <a:endParaRPr lang="en-US" altLang="en-US" sz="1300">
              <a:solidFill>
                <a:srgbClr val="000000"/>
              </a:solidFill>
            </a:endParaRPr>
          </a:p>
        </p:txBody>
      </p:sp>
      <p:sp>
        <p:nvSpPr>
          <p:cNvPr id="10" name="Text Box 9"/>
          <p:cNvSpPr txBox="1">
            <a:spLocks noChangeArrowheads="1"/>
          </p:cNvSpPr>
          <p:nvPr/>
        </p:nvSpPr>
        <p:spPr bwMode="auto">
          <a:xfrm rot="5400000">
            <a:off x="7670800" y="3278053"/>
            <a:ext cx="104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lgn="ctr" eaLnBrk="1" hangingPunct="1">
              <a:lnSpc>
                <a:spcPct val="80000"/>
              </a:lnSpc>
              <a:spcBef>
                <a:spcPct val="0"/>
              </a:spcBef>
              <a:buClrTx/>
              <a:buFontTx/>
              <a:buNone/>
            </a:pPr>
            <a:r>
              <a:rPr lang="en-US" altLang="en-US" sz="2000" dirty="0">
                <a:solidFill>
                  <a:schemeClr val="bg1"/>
                </a:solidFill>
              </a:rPr>
              <a:t>Scope </a:t>
            </a:r>
          </a:p>
        </p:txBody>
      </p:sp>
      <p:sp>
        <p:nvSpPr>
          <p:cNvPr id="11" name="Text Box 8"/>
          <p:cNvSpPr txBox="1">
            <a:spLocks noChangeArrowheads="1"/>
          </p:cNvSpPr>
          <p:nvPr/>
        </p:nvSpPr>
        <p:spPr bwMode="auto">
          <a:xfrm rot="16200000">
            <a:off x="187326" y="3384550"/>
            <a:ext cx="1384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lgn="ctr" eaLnBrk="1" hangingPunct="1">
              <a:lnSpc>
                <a:spcPct val="80000"/>
              </a:lnSpc>
              <a:spcBef>
                <a:spcPct val="0"/>
              </a:spcBef>
              <a:buClrTx/>
              <a:buFontTx/>
              <a:buNone/>
            </a:pPr>
            <a:r>
              <a:rPr lang="en-US" altLang="en-US" sz="2000" dirty="0" smtClean="0">
                <a:solidFill>
                  <a:schemeClr val="bg1"/>
                </a:solidFill>
              </a:rPr>
              <a:t>Objective</a:t>
            </a:r>
            <a:endParaRPr lang="en-US" altLang="en-US" sz="2000" dirty="0">
              <a:solidFill>
                <a:schemeClr val="bg1"/>
              </a:solidFill>
            </a:endParaRPr>
          </a:p>
        </p:txBody>
      </p:sp>
      <p:sp>
        <p:nvSpPr>
          <p:cNvPr id="12" name="Text Box 10"/>
          <p:cNvSpPr txBox="1">
            <a:spLocks noChangeArrowheads="1"/>
          </p:cNvSpPr>
          <p:nvPr/>
        </p:nvSpPr>
        <p:spPr bwMode="auto">
          <a:xfrm>
            <a:off x="1195388" y="1177925"/>
            <a:ext cx="3048000" cy="3588675"/>
          </a:xfrm>
          <a:prstGeom prst="rect">
            <a:avLst/>
          </a:prstGeom>
          <a:noFill/>
          <a:ln>
            <a:noFill/>
          </a:ln>
          <a:effectLst>
            <a:prstShdw prst="shdw17" dist="17961" dir="27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8600" indent="-228600">
              <a:spcBef>
                <a:spcPct val="20000"/>
              </a:spcBef>
              <a:buClr>
                <a:schemeClr val="tx1"/>
              </a:buClr>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rgbClr val="DF7A1C"/>
              </a:buClr>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eaLnBrk="1" hangingPunct="1">
              <a:lnSpc>
                <a:spcPct val="160000"/>
              </a:lnSpc>
              <a:spcBef>
                <a:spcPct val="0"/>
              </a:spcBef>
              <a:buClr>
                <a:srgbClr val="006699"/>
              </a:buClr>
              <a:buFont typeface="Wingdings" panose="05000000000000000000" pitchFamily="2" charset="2"/>
              <a:buChar char="v"/>
            </a:pPr>
            <a:r>
              <a:rPr lang="en-US" altLang="en-US" sz="1200" dirty="0">
                <a:solidFill>
                  <a:srgbClr val="17375E"/>
                </a:solidFill>
                <a:latin typeface="Calibri" panose="020F0502020204030204" pitchFamily="34" charset="0"/>
              </a:rPr>
              <a:t>Overall objective of this Proof of Concepts is to evaluate the best possible  open source Performance Testing Tool  by analyzing the various features, pros and cons to replace Load </a:t>
            </a:r>
            <a:r>
              <a:rPr lang="en-US" altLang="en-US" sz="1200" dirty="0" smtClean="0">
                <a:solidFill>
                  <a:srgbClr val="17375E"/>
                </a:solidFill>
                <a:latin typeface="Calibri" panose="020F0502020204030204" pitchFamily="34" charset="0"/>
              </a:rPr>
              <a:t>runner as license is going to expire in next two years. </a:t>
            </a:r>
            <a:endParaRPr lang="en-US" altLang="en-US" sz="1200" dirty="0">
              <a:solidFill>
                <a:srgbClr val="17375E"/>
              </a:solidFill>
              <a:latin typeface="Calibri" panose="020F0502020204030204" pitchFamily="34" charset="0"/>
            </a:endParaRPr>
          </a:p>
          <a:p>
            <a:pPr eaLnBrk="1" hangingPunct="1">
              <a:lnSpc>
                <a:spcPct val="160000"/>
              </a:lnSpc>
              <a:spcBef>
                <a:spcPct val="0"/>
              </a:spcBef>
              <a:buClr>
                <a:srgbClr val="006699"/>
              </a:buClr>
              <a:buFont typeface="Symbol" panose="05050102010706020507" pitchFamily="18" charset="2"/>
              <a:buNone/>
            </a:pPr>
            <a:endParaRPr lang="en-US" altLang="en-US" sz="1100" dirty="0">
              <a:solidFill>
                <a:srgbClr val="000000"/>
              </a:solidFill>
              <a:latin typeface="Calibri" panose="020F0502020204030204" pitchFamily="34" charset="0"/>
            </a:endParaRPr>
          </a:p>
          <a:p>
            <a:pPr>
              <a:lnSpc>
                <a:spcPct val="160000"/>
              </a:lnSpc>
              <a:spcBef>
                <a:spcPct val="0"/>
              </a:spcBef>
              <a:buClr>
                <a:srgbClr val="006699"/>
              </a:buClr>
              <a:buFont typeface="Wingdings" panose="05000000000000000000" pitchFamily="2" charset="2"/>
              <a:buChar char="v"/>
            </a:pPr>
            <a:r>
              <a:rPr lang="en-US" altLang="en-US" sz="1200" dirty="0" smtClean="0">
                <a:solidFill>
                  <a:srgbClr val="17375E"/>
                </a:solidFill>
                <a:latin typeface="Calibri" panose="020F0502020204030204" pitchFamily="34" charset="0"/>
              </a:rPr>
              <a:t>Open Source tools comparison is </a:t>
            </a:r>
            <a:r>
              <a:rPr lang="en-US" altLang="en-US" sz="1200" dirty="0">
                <a:solidFill>
                  <a:srgbClr val="17375E"/>
                </a:solidFill>
                <a:latin typeface="Calibri" panose="020F0502020204030204" pitchFamily="34" charset="0"/>
              </a:rPr>
              <a:t>provided in order to help to judge the best tool amongst all the  popular open source tools </a:t>
            </a:r>
            <a:r>
              <a:rPr lang="en-US" altLang="en-US" sz="1200" dirty="0" smtClean="0">
                <a:solidFill>
                  <a:srgbClr val="17375E"/>
                </a:solidFill>
                <a:latin typeface="Calibri" panose="020F0502020204030204" pitchFamily="34" charset="0"/>
              </a:rPr>
              <a:t>which suits to requirement. </a:t>
            </a:r>
            <a:endParaRPr lang="en-US" altLang="en-US" sz="1200" dirty="0">
              <a:solidFill>
                <a:srgbClr val="17375E"/>
              </a:solidFill>
              <a:latin typeface="Calibri" panose="020F0502020204030204" pitchFamily="34" charset="0"/>
            </a:endParaRPr>
          </a:p>
          <a:p>
            <a:pPr eaLnBrk="1" hangingPunct="1">
              <a:lnSpc>
                <a:spcPct val="160000"/>
              </a:lnSpc>
              <a:spcBef>
                <a:spcPct val="0"/>
              </a:spcBef>
              <a:buClr>
                <a:srgbClr val="006699"/>
              </a:buClr>
              <a:buFont typeface="Symbol" panose="05050102010706020507" pitchFamily="18" charset="2"/>
              <a:buNone/>
            </a:pPr>
            <a:endParaRPr lang="en-US" altLang="en-US" sz="1100" dirty="0">
              <a:solidFill>
                <a:srgbClr val="000000"/>
              </a:solidFill>
              <a:latin typeface="Calibri" panose="020F0502020204030204" pitchFamily="34" charset="0"/>
            </a:endParaRPr>
          </a:p>
        </p:txBody>
      </p:sp>
      <p:sp>
        <p:nvSpPr>
          <p:cNvPr id="13" name="Text Box 11"/>
          <p:cNvSpPr txBox="1">
            <a:spLocks noChangeArrowheads="1"/>
          </p:cNvSpPr>
          <p:nvPr/>
        </p:nvSpPr>
        <p:spPr bwMode="auto">
          <a:xfrm>
            <a:off x="4799013" y="1208088"/>
            <a:ext cx="3048000" cy="3982629"/>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marL="228600" indent="-228600">
              <a:lnSpc>
                <a:spcPct val="160000"/>
              </a:lnSpc>
              <a:spcBef>
                <a:spcPct val="0"/>
              </a:spcBef>
              <a:buClr>
                <a:srgbClr val="006699"/>
              </a:buClr>
              <a:buFont typeface="Wingdings" panose="05000000000000000000" pitchFamily="2" charset="2"/>
              <a:buChar char="v"/>
              <a:defRPr/>
            </a:pPr>
            <a:r>
              <a:rPr lang="en-GB" sz="1100" dirty="0">
                <a:latin typeface="Calibri" pitchFamily="34" charset="0"/>
              </a:rPr>
              <a:t> </a:t>
            </a:r>
            <a:r>
              <a:rPr lang="en-GB" sz="1200" dirty="0">
                <a:solidFill>
                  <a:srgbClr val="17375E"/>
                </a:solidFill>
                <a:latin typeface="Calibri" panose="020F0502020204030204" pitchFamily="34" charset="0"/>
              </a:rPr>
              <a:t>The scope of this </a:t>
            </a:r>
            <a:r>
              <a:rPr lang="en-US" sz="1200" dirty="0">
                <a:solidFill>
                  <a:srgbClr val="17375E"/>
                </a:solidFill>
                <a:latin typeface="Calibri" panose="020F0502020204030204" pitchFamily="34" charset="0"/>
              </a:rPr>
              <a:t>POC is to provide  the available widely used open source Performance Testing Tool options and </a:t>
            </a:r>
            <a:r>
              <a:rPr lang="en-US" sz="1200" dirty="0" smtClean="0">
                <a:solidFill>
                  <a:srgbClr val="17375E"/>
                </a:solidFill>
                <a:latin typeface="Calibri" panose="020F0502020204030204" pitchFamily="34" charset="0"/>
              </a:rPr>
              <a:t>to provide the recommendations .</a:t>
            </a:r>
            <a:endParaRPr lang="en-US" sz="1100" dirty="0">
              <a:latin typeface="Calibri" pitchFamily="34" charset="0"/>
            </a:endParaRPr>
          </a:p>
          <a:p>
            <a:pPr eaLnBrk="1" hangingPunct="1">
              <a:lnSpc>
                <a:spcPct val="160000"/>
              </a:lnSpc>
              <a:buClr>
                <a:srgbClr val="006699"/>
              </a:buClr>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a:p>
            <a:pPr marL="228600" indent="-228600" eaLnBrk="1" hangingPunct="1">
              <a:lnSpc>
                <a:spcPct val="160000"/>
              </a:lnSpc>
              <a:buClr>
                <a:srgbClr val="006699"/>
              </a:buClr>
              <a:buFont typeface="Wingdings" pitchFamily="2" charset="2"/>
              <a:buChar char="v"/>
              <a:defRPr/>
            </a:pPr>
            <a:endParaRPr lang="en-US" sz="1100" dirty="0">
              <a:latin typeface="Calibri" pitchFamily="34" charset="0"/>
            </a:endParaRPr>
          </a:p>
        </p:txBody>
      </p:sp>
    </p:spTree>
    <p:extLst>
      <p:ext uri="{BB962C8B-B14F-4D97-AF65-F5344CB8AC3E}">
        <p14:creationId xmlns:p14="http://schemas.microsoft.com/office/powerpoint/2010/main" val="294408343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476" y="195134"/>
            <a:ext cx="7364323" cy="787133"/>
          </a:xfrm>
        </p:spPr>
        <p:txBody>
          <a:bodyPr/>
          <a:lstStyle/>
          <a:p>
            <a:r>
              <a:rPr lang="en-US" sz="2400" dirty="0">
                <a:solidFill>
                  <a:schemeClr val="accent6">
                    <a:lumMod val="75000"/>
                  </a:schemeClr>
                </a:solidFill>
                <a:latin typeface="Calibri" panose="020F0502020204030204" pitchFamily="34" charset="0"/>
              </a:rPr>
              <a:t>Performance</a:t>
            </a:r>
            <a:r>
              <a:rPr lang="en-US" sz="1800" b="1" dirty="0" smtClean="0">
                <a:solidFill>
                  <a:schemeClr val="accent6">
                    <a:lumMod val="50000"/>
                  </a:schemeClr>
                </a:solidFill>
                <a:latin typeface="Calibri" pitchFamily="34" charset="0"/>
                <a:ea typeface="ＭＳ Ｐゴシック" pitchFamily="34" charset="-128"/>
              </a:rPr>
              <a:t> </a:t>
            </a:r>
            <a:r>
              <a:rPr lang="en-US" sz="2400" dirty="0">
                <a:solidFill>
                  <a:schemeClr val="accent6">
                    <a:lumMod val="75000"/>
                  </a:schemeClr>
                </a:solidFill>
                <a:latin typeface="Calibri" panose="020F0502020204030204" pitchFamily="34" charset="0"/>
              </a:rPr>
              <a:t>Testing</a:t>
            </a:r>
            <a:r>
              <a:rPr lang="en-US" sz="1800" b="1" dirty="0" smtClean="0">
                <a:solidFill>
                  <a:schemeClr val="accent6">
                    <a:lumMod val="50000"/>
                  </a:schemeClr>
                </a:solidFill>
                <a:latin typeface="Calibri" pitchFamily="34" charset="0"/>
                <a:ea typeface="ＭＳ Ｐゴシック" pitchFamily="34" charset="-128"/>
              </a:rPr>
              <a:t> </a:t>
            </a:r>
            <a:r>
              <a:rPr lang="en-US" sz="2400" dirty="0">
                <a:solidFill>
                  <a:schemeClr val="accent6">
                    <a:lumMod val="75000"/>
                  </a:schemeClr>
                </a:solidFill>
                <a:latin typeface="Calibri" panose="020F0502020204030204" pitchFamily="34" charset="0"/>
              </a:rPr>
              <a:t>tools</a:t>
            </a:r>
            <a:r>
              <a:rPr lang="en-US" sz="1800" b="1" dirty="0" smtClean="0">
                <a:solidFill>
                  <a:schemeClr val="accent6">
                    <a:lumMod val="50000"/>
                  </a:schemeClr>
                </a:solidFill>
                <a:latin typeface="Calibri" pitchFamily="34" charset="0"/>
                <a:ea typeface="ＭＳ Ｐゴシック" pitchFamily="34" charset="-128"/>
              </a:rPr>
              <a:t> </a:t>
            </a:r>
            <a:endParaRPr lang="en-US" sz="1800" b="1" dirty="0">
              <a:solidFill>
                <a:schemeClr val="accent6">
                  <a:lumMod val="50000"/>
                </a:schemeClr>
              </a:solidFill>
              <a:latin typeface="Calibri" pitchFamily="34" charset="0"/>
              <a:ea typeface="ＭＳ Ｐゴシック" pitchFamily="34" charset="-128"/>
            </a:endParaRPr>
          </a:p>
        </p:txBody>
      </p:sp>
      <p:sp>
        <p:nvSpPr>
          <p:cNvPr id="9" name="Round Diagonal Corner Rectangle 68"/>
          <p:cNvSpPr>
            <a:spLocks noChangeArrowheads="1"/>
          </p:cNvSpPr>
          <p:nvPr/>
        </p:nvSpPr>
        <p:spPr bwMode="auto">
          <a:xfrm>
            <a:off x="941477" y="1193403"/>
            <a:ext cx="1855788" cy="2189163"/>
          </a:xfrm>
          <a:custGeom>
            <a:avLst/>
            <a:gdLst>
              <a:gd name="T0" fmla="*/ 1981200 w 1981200"/>
              <a:gd name="T1" fmla="*/ 266700 h 533400"/>
              <a:gd name="T2" fmla="*/ 990600 w 1981200"/>
              <a:gd name="T3" fmla="*/ 533400 h 533400"/>
              <a:gd name="T4" fmla="*/ 0 w 1981200"/>
              <a:gd name="T5" fmla="*/ 266700 h 533400"/>
              <a:gd name="T6" fmla="*/ 990600 w 1981200"/>
              <a:gd name="T7" fmla="*/ 0 h 533400"/>
              <a:gd name="T8" fmla="*/ 0 60000 65536"/>
              <a:gd name="T9" fmla="*/ 5898240 60000 65536"/>
              <a:gd name="T10" fmla="*/ 11796480 60000 65536"/>
              <a:gd name="T11" fmla="*/ 17694720 60000 65536"/>
              <a:gd name="T12" fmla="*/ 55797 w 1981200"/>
              <a:gd name="T13" fmla="*/ 55797 h 533400"/>
              <a:gd name="T14" fmla="*/ 1925403 w 1981200"/>
              <a:gd name="T15" fmla="*/ 477603 h 533400"/>
            </a:gdLst>
            <a:ahLst/>
            <a:cxnLst>
              <a:cxn ang="T8">
                <a:pos x="T0" y="T1"/>
              </a:cxn>
              <a:cxn ang="T9">
                <a:pos x="T2" y="T3"/>
              </a:cxn>
              <a:cxn ang="T10">
                <a:pos x="T4" y="T5"/>
              </a:cxn>
              <a:cxn ang="T11">
                <a:pos x="T6" y="T7"/>
              </a:cxn>
            </a:cxnLst>
            <a:rect l="T12" t="T13" r="T14" b="T15"/>
            <a:pathLst>
              <a:path w="1981200" h="533400">
                <a:moveTo>
                  <a:pt x="190504" y="0"/>
                </a:moveTo>
                <a:lnTo>
                  <a:pt x="1981200" y="0"/>
                </a:lnTo>
                <a:lnTo>
                  <a:pt x="1981200" y="342896"/>
                </a:lnTo>
                <a:cubicBezTo>
                  <a:pt x="1981200" y="448108"/>
                  <a:pt x="1895908" y="533399"/>
                  <a:pt x="1790696" y="533400"/>
                </a:cubicBezTo>
                <a:lnTo>
                  <a:pt x="0" y="533400"/>
                </a:lnTo>
                <a:lnTo>
                  <a:pt x="0" y="190504"/>
                </a:lnTo>
                <a:cubicBezTo>
                  <a:pt x="0" y="85291"/>
                  <a:pt x="85291" y="0"/>
                  <a:pt x="190503" y="0"/>
                </a:cubicBezTo>
                <a:close/>
              </a:path>
            </a:pathLst>
          </a:custGeom>
          <a:gradFill rotWithShape="0">
            <a:gsLst>
              <a:gs pos="0">
                <a:srgbClr val="C3D69B"/>
              </a:gs>
              <a:gs pos="35001">
                <a:srgbClr val="C3D69B"/>
              </a:gs>
              <a:gs pos="100000">
                <a:schemeClr val="bg1"/>
              </a:gs>
            </a:gsLst>
            <a:lin ang="16200000"/>
          </a:gradFill>
          <a:ln w="25400" algn="ctr">
            <a:solidFill>
              <a:srgbClr val="00B0F0"/>
            </a:solidFill>
            <a:miter lim="800000"/>
            <a:headEnd/>
            <a:tailEnd/>
          </a:ln>
        </p:spPr>
        <p:txBody>
          <a:bodyPr lIns="85707" tIns="42853" rIns="85707" bIns="42853" anchor="ctr"/>
          <a:lstStyle/>
          <a:p>
            <a:pPr algn="ctr">
              <a:defRPr/>
            </a:pPr>
            <a:endParaRPr lang="en-US" sz="1800" dirty="0">
              <a:solidFill>
                <a:srgbClr val="FFFFFF"/>
              </a:solidFill>
              <a:latin typeface="Calibri" pitchFamily="34" charset="0"/>
            </a:endParaRPr>
          </a:p>
        </p:txBody>
      </p:sp>
      <p:sp>
        <p:nvSpPr>
          <p:cNvPr id="10" name="Round Diagonal Corner Rectangle 69"/>
          <p:cNvSpPr>
            <a:spLocks noChangeArrowheads="1"/>
          </p:cNvSpPr>
          <p:nvPr/>
        </p:nvSpPr>
        <p:spPr bwMode="auto">
          <a:xfrm>
            <a:off x="927328" y="3621986"/>
            <a:ext cx="1754260" cy="2181690"/>
          </a:xfrm>
          <a:custGeom>
            <a:avLst/>
            <a:gdLst>
              <a:gd name="T0" fmla="*/ 1981200 w 1981200"/>
              <a:gd name="T1" fmla="*/ 266700 h 533400"/>
              <a:gd name="T2" fmla="*/ 990600 w 1981200"/>
              <a:gd name="T3" fmla="*/ 533400 h 533400"/>
              <a:gd name="T4" fmla="*/ 0 w 1981200"/>
              <a:gd name="T5" fmla="*/ 266700 h 533400"/>
              <a:gd name="T6" fmla="*/ 990600 w 1981200"/>
              <a:gd name="T7" fmla="*/ 0 h 533400"/>
              <a:gd name="T8" fmla="*/ 0 60000 65536"/>
              <a:gd name="T9" fmla="*/ 5898240 60000 65536"/>
              <a:gd name="T10" fmla="*/ 11796480 60000 65536"/>
              <a:gd name="T11" fmla="*/ 17694720 60000 65536"/>
              <a:gd name="T12" fmla="*/ 55797 w 1981200"/>
              <a:gd name="T13" fmla="*/ 55797 h 533400"/>
              <a:gd name="T14" fmla="*/ 1925403 w 1981200"/>
              <a:gd name="T15" fmla="*/ 477603 h 533400"/>
            </a:gdLst>
            <a:ahLst/>
            <a:cxnLst>
              <a:cxn ang="T8">
                <a:pos x="T0" y="T1"/>
              </a:cxn>
              <a:cxn ang="T9">
                <a:pos x="T2" y="T3"/>
              </a:cxn>
              <a:cxn ang="T10">
                <a:pos x="T4" y="T5"/>
              </a:cxn>
              <a:cxn ang="T11">
                <a:pos x="T6" y="T7"/>
              </a:cxn>
            </a:cxnLst>
            <a:rect l="T12" t="T13" r="T14" b="T15"/>
            <a:pathLst>
              <a:path w="1981200" h="533400">
                <a:moveTo>
                  <a:pt x="190504" y="0"/>
                </a:moveTo>
                <a:lnTo>
                  <a:pt x="1981200" y="0"/>
                </a:lnTo>
                <a:lnTo>
                  <a:pt x="1981200" y="342896"/>
                </a:lnTo>
                <a:cubicBezTo>
                  <a:pt x="1981200" y="448108"/>
                  <a:pt x="1895908" y="533399"/>
                  <a:pt x="1790696" y="533400"/>
                </a:cubicBezTo>
                <a:lnTo>
                  <a:pt x="0" y="533400"/>
                </a:lnTo>
                <a:lnTo>
                  <a:pt x="0" y="190504"/>
                </a:lnTo>
                <a:cubicBezTo>
                  <a:pt x="0" y="85291"/>
                  <a:pt x="85291" y="0"/>
                  <a:pt x="190503" y="0"/>
                </a:cubicBezTo>
                <a:close/>
              </a:path>
            </a:pathLst>
          </a:custGeom>
          <a:gradFill rotWithShape="0">
            <a:gsLst>
              <a:gs pos="0">
                <a:srgbClr val="C3D69B"/>
              </a:gs>
              <a:gs pos="35001">
                <a:srgbClr val="C3D69B"/>
              </a:gs>
              <a:gs pos="100000">
                <a:schemeClr val="bg1"/>
              </a:gs>
            </a:gsLst>
            <a:lin ang="16200000"/>
          </a:gradFill>
          <a:ln w="25400" algn="ctr">
            <a:solidFill>
              <a:srgbClr val="00B0F0"/>
            </a:solidFill>
            <a:miter lim="800000"/>
            <a:headEnd/>
            <a:tailEnd/>
          </a:ln>
        </p:spPr>
        <p:txBody>
          <a:bodyPr lIns="85707" tIns="42853" rIns="85707" bIns="42853" anchor="ctr"/>
          <a:lstStyle/>
          <a:p>
            <a:pPr lvl="0" fontAlgn="base">
              <a:spcBef>
                <a:spcPct val="0"/>
              </a:spcBef>
              <a:spcAft>
                <a:spcPct val="0"/>
              </a:spcAft>
            </a:pPr>
            <a:r>
              <a:rPr lang="en-US" sz="1200" b="1" dirty="0">
                <a:solidFill>
                  <a:srgbClr val="17375E"/>
                </a:solidFill>
                <a:latin typeface="Calibri" panose="020F0502020204030204" pitchFamily="34" charset="0"/>
              </a:rPr>
              <a:t>Open Source</a:t>
            </a:r>
          </a:p>
          <a:p>
            <a:pPr lvl="0" fontAlgn="base">
              <a:spcBef>
                <a:spcPct val="0"/>
              </a:spcBef>
              <a:spcAft>
                <a:spcPct val="0"/>
              </a:spcAft>
            </a:pPr>
            <a:endParaRPr lang="en-US" sz="1200" dirty="0">
              <a:solidFill>
                <a:srgbClr val="17375E"/>
              </a:solidFill>
              <a:latin typeface="Calibri" panose="020F0502020204030204" pitchFamily="34" charset="0"/>
            </a:endParaRP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Apache Jmeter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OpenSTA</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Grinder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Gatling</a:t>
            </a:r>
          </a:p>
          <a:p>
            <a:pPr lvl="0" fontAlgn="base">
              <a:spcBef>
                <a:spcPct val="0"/>
              </a:spcBef>
              <a:spcAft>
                <a:spcPct val="0"/>
              </a:spcAft>
            </a:pPr>
            <a:endParaRPr lang="en-US" sz="1200" dirty="0">
              <a:solidFill>
                <a:srgbClr val="000000"/>
              </a:solidFill>
              <a:latin typeface="Calibri" pitchFamily="34" charset="0"/>
            </a:endParaRPr>
          </a:p>
          <a:p>
            <a:pPr lvl="0" fontAlgn="base">
              <a:spcBef>
                <a:spcPct val="0"/>
              </a:spcBef>
              <a:spcAft>
                <a:spcPct val="0"/>
              </a:spcAft>
            </a:pPr>
            <a:endParaRPr lang="en-US" sz="1200" dirty="0">
              <a:solidFill>
                <a:srgbClr val="000000"/>
              </a:solidFill>
              <a:latin typeface="Calibri" pitchFamily="34" charset="0"/>
            </a:endParaRPr>
          </a:p>
        </p:txBody>
      </p:sp>
      <p:sp>
        <p:nvSpPr>
          <p:cNvPr id="22" name="Rectangle 21"/>
          <p:cNvSpPr/>
          <p:nvPr/>
        </p:nvSpPr>
        <p:spPr>
          <a:xfrm>
            <a:off x="1052706" y="1341744"/>
            <a:ext cx="1689177" cy="1938992"/>
          </a:xfrm>
          <a:prstGeom prst="rect">
            <a:avLst/>
          </a:prstGeom>
        </p:spPr>
        <p:txBody>
          <a:bodyPr wrap="square">
            <a:spAutoFit/>
          </a:bodyPr>
          <a:lstStyle/>
          <a:p>
            <a:pPr lvl="0" fontAlgn="base">
              <a:spcBef>
                <a:spcPct val="0"/>
              </a:spcBef>
              <a:spcAft>
                <a:spcPct val="0"/>
              </a:spcAft>
            </a:pPr>
            <a:r>
              <a:rPr lang="en-US" sz="1200" b="1" dirty="0">
                <a:solidFill>
                  <a:srgbClr val="17375E"/>
                </a:solidFill>
                <a:latin typeface="Calibri" panose="020F0502020204030204" pitchFamily="34" charset="0"/>
              </a:rPr>
              <a:t>Commercial </a:t>
            </a:r>
            <a:r>
              <a:rPr lang="en-US" sz="1200" b="1" dirty="0" smtClean="0">
                <a:solidFill>
                  <a:srgbClr val="17375E"/>
                </a:solidFill>
                <a:latin typeface="Calibri" panose="020F0502020204030204" pitchFamily="34" charset="0"/>
              </a:rPr>
              <a:t>Tools</a:t>
            </a:r>
            <a:endParaRPr lang="en-US" sz="1200" dirty="0">
              <a:solidFill>
                <a:srgbClr val="17375E"/>
              </a:solidFill>
              <a:latin typeface="Calibri" panose="020F0502020204030204" pitchFamily="34" charset="0"/>
            </a:endParaRP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Load Runner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Performance Center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Silk Performer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Web Load</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Rational Performance</a:t>
            </a:r>
          </a:p>
          <a:p>
            <a:pPr lvl="0" fontAlgn="base">
              <a:spcBef>
                <a:spcPct val="0"/>
              </a:spcBef>
              <a:spcAft>
                <a:spcPct val="0"/>
              </a:spcAft>
            </a:pPr>
            <a:r>
              <a:rPr lang="en-US" sz="1200" dirty="0">
                <a:solidFill>
                  <a:srgbClr val="17375E"/>
                </a:solidFill>
                <a:latin typeface="Calibri" panose="020F0502020204030204" pitchFamily="34" charset="0"/>
              </a:rPr>
              <a:t>   Tester</a:t>
            </a:r>
          </a:p>
          <a:p>
            <a:pPr lvl="0" fontAlgn="base">
              <a:spcBef>
                <a:spcPct val="0"/>
              </a:spcBef>
              <a:spcAft>
                <a:spcPct val="0"/>
              </a:spcAft>
              <a:buFont typeface="Wingdings" pitchFamily="2" charset="2"/>
              <a:buChar char="ü"/>
            </a:pPr>
            <a:r>
              <a:rPr lang="en-US" sz="1200" dirty="0">
                <a:solidFill>
                  <a:srgbClr val="17375E"/>
                </a:solidFill>
                <a:latin typeface="Calibri" panose="020F0502020204030204" pitchFamily="34" charset="0"/>
              </a:rPr>
              <a:t>VSTS</a:t>
            </a:r>
          </a:p>
          <a:p>
            <a:pPr lvl="0" fontAlgn="base">
              <a:spcBef>
                <a:spcPct val="0"/>
              </a:spcBef>
              <a:spcAft>
                <a:spcPct val="0"/>
              </a:spcAft>
              <a:buFont typeface="Wingdings" pitchFamily="2" charset="2"/>
              <a:buChar char="ü"/>
            </a:pPr>
            <a:r>
              <a:rPr lang="en-US" sz="1200" dirty="0" smtClean="0">
                <a:solidFill>
                  <a:srgbClr val="17375E"/>
                </a:solidFill>
                <a:latin typeface="Calibri" panose="020F0502020204030204" pitchFamily="34" charset="0"/>
              </a:rPr>
              <a:t>QALoad</a:t>
            </a:r>
          </a:p>
          <a:p>
            <a:pPr lvl="0" fontAlgn="base">
              <a:spcBef>
                <a:spcPct val="0"/>
              </a:spcBef>
              <a:spcAft>
                <a:spcPct val="0"/>
              </a:spcAft>
              <a:buFont typeface="Wingdings" pitchFamily="2" charset="2"/>
              <a:buChar char="ü"/>
            </a:pPr>
            <a:r>
              <a:rPr lang="en-US" sz="1200" dirty="0" smtClean="0">
                <a:solidFill>
                  <a:srgbClr val="17375E"/>
                </a:solidFill>
                <a:latin typeface="Calibri" panose="020F0502020204030204" pitchFamily="34" charset="0"/>
              </a:rPr>
              <a:t>Neoload</a:t>
            </a:r>
            <a:endParaRPr lang="en-US" sz="1200" dirty="0">
              <a:solidFill>
                <a:srgbClr val="17375E"/>
              </a:solidFill>
              <a:latin typeface="Calibri" panose="020F0502020204030204" pitchFamily="34" charset="0"/>
            </a:endParaRPr>
          </a:p>
        </p:txBody>
      </p:sp>
      <p:sp>
        <p:nvSpPr>
          <p:cNvPr id="25" name="TextBox 39"/>
          <p:cNvSpPr txBox="1">
            <a:spLocks noChangeArrowheads="1"/>
          </p:cNvSpPr>
          <p:nvPr/>
        </p:nvSpPr>
        <p:spPr bwMode="auto">
          <a:xfrm>
            <a:off x="2896210" y="2222298"/>
            <a:ext cx="1820863" cy="455875"/>
          </a:xfrm>
          <a:prstGeom prst="rect">
            <a:avLst/>
          </a:prstGeom>
          <a:noFill/>
          <a:ln w="9525">
            <a:noFill/>
            <a:miter lim="800000"/>
            <a:headEnd/>
            <a:tailEnd/>
          </a:ln>
        </p:spPr>
        <p:txBody>
          <a:bodyPr lIns="85707" tIns="42853" rIns="85707" bIns="42853">
            <a:spAutoFit/>
          </a:bodyPr>
          <a:lstStyle/>
          <a:p>
            <a:r>
              <a:rPr lang="en-US" sz="1200" dirty="0">
                <a:solidFill>
                  <a:srgbClr val="17375E"/>
                </a:solidFill>
                <a:latin typeface="Calibri" panose="020F0502020204030204" pitchFamily="34" charset="0"/>
              </a:rPr>
              <a:t>Widely</a:t>
            </a:r>
            <a:r>
              <a:rPr lang="en-US" sz="1000" dirty="0"/>
              <a:t> </a:t>
            </a:r>
            <a:r>
              <a:rPr lang="en-US" sz="1200" dirty="0">
                <a:solidFill>
                  <a:srgbClr val="17375E"/>
                </a:solidFill>
                <a:latin typeface="Calibri" panose="020F0502020204030204" pitchFamily="34" charset="0"/>
              </a:rPr>
              <a:t>Accepted</a:t>
            </a:r>
            <a:r>
              <a:rPr lang="en-US" sz="1000" dirty="0"/>
              <a:t> </a:t>
            </a:r>
            <a:r>
              <a:rPr lang="en-US" sz="1200" dirty="0">
                <a:solidFill>
                  <a:srgbClr val="17375E"/>
                </a:solidFill>
                <a:latin typeface="Calibri" panose="020F0502020204030204" pitchFamily="34" charset="0"/>
              </a:rPr>
              <a:t>Performance Testing Tools</a:t>
            </a:r>
          </a:p>
        </p:txBody>
      </p:sp>
      <p:sp>
        <p:nvSpPr>
          <p:cNvPr id="26" name="Chevron 25"/>
          <p:cNvSpPr>
            <a:spLocks noChangeArrowheads="1"/>
          </p:cNvSpPr>
          <p:nvPr/>
        </p:nvSpPr>
        <p:spPr bwMode="auto">
          <a:xfrm rot="5906044">
            <a:off x="4709259" y="1792651"/>
            <a:ext cx="998538" cy="885048"/>
          </a:xfrm>
          <a:prstGeom prst="chevron">
            <a:avLst>
              <a:gd name="adj" fmla="val 28938"/>
            </a:avLst>
          </a:prstGeom>
          <a:gradFill rotWithShape="0">
            <a:gsLst>
              <a:gs pos="0">
                <a:srgbClr val="FFFFFF"/>
              </a:gs>
              <a:gs pos="50999">
                <a:srgbClr val="00B0F0"/>
              </a:gs>
              <a:gs pos="84000">
                <a:srgbClr val="FFFFFF"/>
              </a:gs>
              <a:gs pos="100000">
                <a:schemeClr val="bg1"/>
              </a:gs>
            </a:gsLst>
            <a:lin ang="10800000"/>
          </a:gradFill>
          <a:ln w="25400" cap="rnd" algn="ctr">
            <a:solidFill>
              <a:srgbClr val="00B0F0"/>
            </a:solidFill>
            <a:miter lim="800000"/>
            <a:headEnd/>
            <a:tailEnd/>
          </a:ln>
          <a:effectLst>
            <a:outerShdw dist="88900" dir="840008" sx="106000" sy="106000" algn="ctr" rotWithShape="0">
              <a:srgbClr val="7F7F7F">
                <a:alpha val="68999"/>
              </a:srgbClr>
            </a:outerShdw>
          </a:effectLst>
        </p:spPr>
        <p:txBody>
          <a:bodyPr rot="10800000" vert="eaVert" lIns="85707" tIns="42853" rIns="85707" bIns="42853" anchor="ctr"/>
          <a:lstStyle/>
          <a:p>
            <a:pPr algn="ctr">
              <a:defRPr/>
            </a:pPr>
            <a:r>
              <a:rPr lang="en-US" sz="1200" dirty="0">
                <a:solidFill>
                  <a:srgbClr val="17375E"/>
                </a:solidFill>
                <a:latin typeface="Calibri" panose="020F0502020204030204" pitchFamily="34" charset="0"/>
              </a:rPr>
              <a:t>Load Runner</a:t>
            </a:r>
          </a:p>
        </p:txBody>
      </p:sp>
      <p:sp>
        <p:nvSpPr>
          <p:cNvPr id="27" name="Chevron 26"/>
          <p:cNvSpPr>
            <a:spLocks noChangeArrowheads="1"/>
          </p:cNvSpPr>
          <p:nvPr/>
        </p:nvSpPr>
        <p:spPr bwMode="auto">
          <a:xfrm rot="5906044">
            <a:off x="4581835" y="2593620"/>
            <a:ext cx="998537" cy="900119"/>
          </a:xfrm>
          <a:prstGeom prst="chevron">
            <a:avLst>
              <a:gd name="adj" fmla="val 28938"/>
            </a:avLst>
          </a:prstGeom>
          <a:solidFill>
            <a:schemeClr val="accent2">
              <a:lumMod val="40000"/>
              <a:lumOff val="60000"/>
            </a:schemeClr>
          </a:solidFill>
          <a:ln w="25400" cap="rnd" algn="ctr">
            <a:solidFill>
              <a:srgbClr val="00B0F0"/>
            </a:solidFill>
            <a:miter lim="800000"/>
            <a:headEnd/>
            <a:tailEnd/>
          </a:ln>
          <a:effectLst>
            <a:outerShdw dist="88900" dir="840008" sx="106000" sy="106000" algn="ctr" rotWithShape="0">
              <a:srgbClr val="7F7F7F">
                <a:alpha val="68999"/>
              </a:srgbClr>
            </a:outerShdw>
          </a:effectLst>
        </p:spPr>
        <p:txBody>
          <a:bodyPr rot="10800000" vert="eaVert" lIns="85707" tIns="42853" rIns="85707" bIns="42853" anchor="ctr"/>
          <a:lstStyle/>
          <a:p>
            <a:pPr lvl="0" algn="ctr" fontAlgn="base">
              <a:spcBef>
                <a:spcPct val="0"/>
              </a:spcBef>
              <a:spcAft>
                <a:spcPct val="0"/>
              </a:spcAft>
              <a:defRPr/>
            </a:pPr>
            <a:r>
              <a:rPr lang="en-US" sz="1200" dirty="0">
                <a:solidFill>
                  <a:srgbClr val="17375E"/>
                </a:solidFill>
                <a:latin typeface="Calibri" panose="020F0502020204030204" pitchFamily="34" charset="0"/>
              </a:rPr>
              <a:t>Performance Center</a:t>
            </a:r>
          </a:p>
        </p:txBody>
      </p:sp>
      <p:sp>
        <p:nvSpPr>
          <p:cNvPr id="28" name="Chevron 27"/>
          <p:cNvSpPr>
            <a:spLocks noChangeArrowheads="1"/>
          </p:cNvSpPr>
          <p:nvPr/>
        </p:nvSpPr>
        <p:spPr bwMode="auto">
          <a:xfrm rot="5906044">
            <a:off x="4440465" y="3405306"/>
            <a:ext cx="998537" cy="902076"/>
          </a:xfrm>
          <a:prstGeom prst="chevron">
            <a:avLst>
              <a:gd name="adj" fmla="val 28997"/>
            </a:avLst>
          </a:prstGeom>
          <a:gradFill rotWithShape="0">
            <a:gsLst>
              <a:gs pos="0">
                <a:srgbClr val="FFFFFF"/>
              </a:gs>
              <a:gs pos="50999">
                <a:srgbClr val="92D050"/>
              </a:gs>
              <a:gs pos="84000">
                <a:srgbClr val="FFFFFF"/>
              </a:gs>
              <a:gs pos="100000">
                <a:schemeClr val="bg1"/>
              </a:gs>
            </a:gsLst>
            <a:lin ang="10800000"/>
          </a:gradFill>
          <a:ln w="25400" cap="rnd" algn="ctr">
            <a:solidFill>
              <a:srgbClr val="92D050"/>
            </a:solidFill>
            <a:miter lim="800000"/>
            <a:headEnd/>
            <a:tailEnd/>
          </a:ln>
          <a:effectLst>
            <a:outerShdw dist="88900" dir="840008" sx="106000" sy="106000" algn="ctr" rotWithShape="0">
              <a:srgbClr val="7F7F7F">
                <a:alpha val="68999"/>
              </a:srgbClr>
            </a:outerShdw>
          </a:effectLst>
        </p:spPr>
        <p:txBody>
          <a:bodyPr rot="10800000" vert="eaVert" lIns="85707" tIns="42853" rIns="85707" bIns="42853" anchor="ctr"/>
          <a:lstStyle/>
          <a:p>
            <a:pPr algn="ctr">
              <a:defRPr/>
            </a:pPr>
            <a:r>
              <a:rPr lang="en-US" sz="1200" dirty="0">
                <a:solidFill>
                  <a:srgbClr val="17375E"/>
                </a:solidFill>
                <a:latin typeface="Calibri" panose="020F0502020204030204" pitchFamily="34" charset="0"/>
              </a:rPr>
              <a:t>SilkPerfomer</a:t>
            </a:r>
          </a:p>
        </p:txBody>
      </p:sp>
      <p:sp>
        <p:nvSpPr>
          <p:cNvPr id="29" name="Chevron 28"/>
          <p:cNvSpPr>
            <a:spLocks noChangeArrowheads="1"/>
          </p:cNvSpPr>
          <p:nvPr/>
        </p:nvSpPr>
        <p:spPr bwMode="auto">
          <a:xfrm rot="5906044">
            <a:off x="4325848" y="4174775"/>
            <a:ext cx="1000125" cy="947403"/>
          </a:xfrm>
          <a:prstGeom prst="chevron">
            <a:avLst>
              <a:gd name="adj" fmla="val 28984"/>
            </a:avLst>
          </a:prstGeom>
          <a:gradFill rotWithShape="0">
            <a:gsLst>
              <a:gs pos="0">
                <a:srgbClr val="FFFFFF"/>
              </a:gs>
              <a:gs pos="50999">
                <a:srgbClr val="FF9B00"/>
              </a:gs>
              <a:gs pos="84000">
                <a:srgbClr val="FFFFFF"/>
              </a:gs>
              <a:gs pos="100000">
                <a:schemeClr val="bg1"/>
              </a:gs>
            </a:gsLst>
            <a:lin ang="10800000"/>
          </a:gradFill>
          <a:ln w="25400" cap="rnd" algn="ctr">
            <a:solidFill>
              <a:srgbClr val="FF9B00"/>
            </a:solidFill>
            <a:miter lim="800000"/>
            <a:headEnd/>
            <a:tailEnd/>
          </a:ln>
          <a:effectLst>
            <a:outerShdw dist="88900" dir="840008" sx="106000" sy="106000" algn="ctr" rotWithShape="0">
              <a:srgbClr val="7F7F7F">
                <a:alpha val="68999"/>
              </a:srgbClr>
            </a:outerShdw>
          </a:effectLst>
        </p:spPr>
        <p:txBody>
          <a:bodyPr rot="10800000" vert="eaVert" lIns="85707" tIns="42853" rIns="85707" bIns="42853" anchor="ctr"/>
          <a:lstStyle/>
          <a:p>
            <a:pPr algn="ctr">
              <a:defRPr/>
            </a:pPr>
            <a:r>
              <a:rPr lang="en-US" sz="1200" dirty="0">
                <a:solidFill>
                  <a:srgbClr val="17375E"/>
                </a:solidFill>
                <a:latin typeface="Calibri" panose="020F0502020204030204" pitchFamily="34" charset="0"/>
              </a:rPr>
              <a:t>RPT</a:t>
            </a:r>
          </a:p>
        </p:txBody>
      </p:sp>
      <p:sp>
        <p:nvSpPr>
          <p:cNvPr id="30" name="Chevron 29"/>
          <p:cNvSpPr>
            <a:spLocks noChangeArrowheads="1"/>
          </p:cNvSpPr>
          <p:nvPr/>
        </p:nvSpPr>
        <p:spPr bwMode="auto">
          <a:xfrm rot="5973187">
            <a:off x="4215751" y="4969353"/>
            <a:ext cx="996950" cy="962142"/>
          </a:xfrm>
          <a:prstGeom prst="chevron">
            <a:avLst>
              <a:gd name="adj" fmla="val 28892"/>
            </a:avLst>
          </a:prstGeom>
          <a:gradFill rotWithShape="0">
            <a:gsLst>
              <a:gs pos="0">
                <a:srgbClr val="FFFFFF"/>
              </a:gs>
              <a:gs pos="50999">
                <a:srgbClr val="948A54"/>
              </a:gs>
              <a:gs pos="84000">
                <a:srgbClr val="FFFFFF"/>
              </a:gs>
              <a:gs pos="100000">
                <a:schemeClr val="bg1"/>
              </a:gs>
            </a:gsLst>
            <a:lin ang="10800000"/>
          </a:gradFill>
          <a:ln w="25400" cap="rnd" algn="ctr">
            <a:solidFill>
              <a:srgbClr val="948A54"/>
            </a:solidFill>
            <a:miter lim="800000"/>
            <a:headEnd/>
            <a:tailEnd/>
          </a:ln>
          <a:effectLst>
            <a:outerShdw dist="88900" dir="840008" sx="106000" sy="106000" algn="ctr" rotWithShape="0">
              <a:srgbClr val="7F7F7F">
                <a:alpha val="68999"/>
              </a:srgbClr>
            </a:outerShdw>
          </a:effectLst>
        </p:spPr>
        <p:txBody>
          <a:bodyPr rot="10800000" vert="eaVert" lIns="85707" tIns="42853" rIns="85707" bIns="42853" anchor="ctr"/>
          <a:lstStyle/>
          <a:p>
            <a:pPr algn="ctr">
              <a:defRPr/>
            </a:pPr>
            <a:r>
              <a:rPr lang="en-US" sz="1200" dirty="0">
                <a:solidFill>
                  <a:srgbClr val="17375E"/>
                </a:solidFill>
                <a:latin typeface="Calibri" panose="020F0502020204030204" pitchFamily="34" charset="0"/>
              </a:rPr>
              <a:t>JMeter</a:t>
            </a:r>
          </a:p>
        </p:txBody>
      </p:sp>
      <p:grpSp>
        <p:nvGrpSpPr>
          <p:cNvPr id="31" name="Freeform 43"/>
          <p:cNvGrpSpPr>
            <a:grpSpLocks/>
          </p:cNvGrpSpPr>
          <p:nvPr/>
        </p:nvGrpSpPr>
        <p:grpSpPr bwMode="auto">
          <a:xfrm>
            <a:off x="5692354" y="1660312"/>
            <a:ext cx="3345175" cy="1066217"/>
            <a:chOff x="3997" y="1267"/>
            <a:chExt cx="2059" cy="565"/>
          </a:xfrm>
        </p:grpSpPr>
        <p:pic>
          <p:nvPicPr>
            <p:cNvPr id="32" name="Freeform 43"/>
            <p:cNvPicPr>
              <a:picLocks noChangeArrowheads="1"/>
            </p:cNvPicPr>
            <p:nvPr/>
          </p:nvPicPr>
          <p:blipFill>
            <a:blip r:embed="rId2" cstate="print"/>
            <a:srcRect/>
            <a:stretch>
              <a:fillRect/>
            </a:stretch>
          </p:blipFill>
          <p:spPr bwMode="auto">
            <a:xfrm>
              <a:off x="3997" y="1267"/>
              <a:ext cx="2059" cy="565"/>
            </a:xfrm>
            <a:prstGeom prst="rect">
              <a:avLst/>
            </a:prstGeom>
            <a:noFill/>
            <a:ln w="9525">
              <a:noFill/>
              <a:miter lim="800000"/>
              <a:headEnd/>
              <a:tailEnd/>
            </a:ln>
          </p:spPr>
        </p:pic>
        <p:sp>
          <p:nvSpPr>
            <p:cNvPr id="33" name="Text Box 14"/>
            <p:cNvSpPr txBox="1">
              <a:spLocks noChangeArrowheads="1"/>
            </p:cNvSpPr>
            <p:nvPr/>
          </p:nvSpPr>
          <p:spPr bwMode="auto">
            <a:xfrm>
              <a:off x="4011" y="1364"/>
              <a:ext cx="1894" cy="355"/>
            </a:xfrm>
            <a:prstGeom prst="rect">
              <a:avLst/>
            </a:prstGeom>
            <a:noFill/>
            <a:ln w="9525">
              <a:noFill/>
              <a:miter lim="800000"/>
              <a:headEnd/>
              <a:tailEnd/>
            </a:ln>
          </p:spPr>
          <p:txBody>
            <a:bodyPr lIns="85707" tIns="42853" rIns="85707" bIns="42853" anchor="ctr"/>
            <a:lstStyle/>
            <a:p>
              <a:pPr algn="ctr"/>
              <a:endParaRPr lang="en-US" sz="1800">
                <a:solidFill>
                  <a:srgbClr val="FFFFFF"/>
                </a:solidFill>
                <a:latin typeface="Calibri" pitchFamily="34" charset="0"/>
              </a:endParaRPr>
            </a:p>
          </p:txBody>
        </p:sp>
      </p:grpSp>
      <p:grpSp>
        <p:nvGrpSpPr>
          <p:cNvPr id="34" name="Freeform 43"/>
          <p:cNvGrpSpPr>
            <a:grpSpLocks/>
          </p:cNvGrpSpPr>
          <p:nvPr/>
        </p:nvGrpSpPr>
        <p:grpSpPr bwMode="auto">
          <a:xfrm>
            <a:off x="5575346" y="2377386"/>
            <a:ext cx="3369345" cy="1244600"/>
            <a:chOff x="3997" y="1267"/>
            <a:chExt cx="2059" cy="565"/>
          </a:xfrm>
        </p:grpSpPr>
        <p:pic>
          <p:nvPicPr>
            <p:cNvPr id="35" name="Freeform 43"/>
            <p:cNvPicPr>
              <a:picLocks noChangeArrowheads="1"/>
            </p:cNvPicPr>
            <p:nvPr/>
          </p:nvPicPr>
          <p:blipFill>
            <a:blip r:embed="rId2" cstate="print"/>
            <a:srcRect/>
            <a:stretch>
              <a:fillRect/>
            </a:stretch>
          </p:blipFill>
          <p:spPr bwMode="auto">
            <a:xfrm>
              <a:off x="3997" y="1267"/>
              <a:ext cx="2059" cy="565"/>
            </a:xfrm>
            <a:prstGeom prst="rect">
              <a:avLst/>
            </a:prstGeom>
            <a:noFill/>
            <a:ln w="9525">
              <a:noFill/>
              <a:miter lim="800000"/>
              <a:headEnd/>
              <a:tailEnd/>
            </a:ln>
          </p:spPr>
        </p:pic>
        <p:sp>
          <p:nvSpPr>
            <p:cNvPr id="36" name="Text Box 14"/>
            <p:cNvSpPr txBox="1">
              <a:spLocks noChangeArrowheads="1"/>
            </p:cNvSpPr>
            <p:nvPr/>
          </p:nvSpPr>
          <p:spPr bwMode="auto">
            <a:xfrm>
              <a:off x="4011" y="1364"/>
              <a:ext cx="2045" cy="355"/>
            </a:xfrm>
            <a:prstGeom prst="rect">
              <a:avLst/>
            </a:prstGeom>
            <a:noFill/>
            <a:ln w="9525">
              <a:noFill/>
              <a:miter lim="800000"/>
              <a:headEnd/>
              <a:tailEnd/>
            </a:ln>
          </p:spPr>
          <p:txBody>
            <a:bodyPr lIns="85707" tIns="42853" rIns="85707" bIns="42853" anchor="ctr"/>
            <a:lstStyle/>
            <a:p>
              <a:pPr algn="ctr"/>
              <a:endParaRPr lang="en-US" sz="1800">
                <a:solidFill>
                  <a:srgbClr val="FFFFFF"/>
                </a:solidFill>
                <a:latin typeface="Calibri" pitchFamily="34" charset="0"/>
              </a:endParaRPr>
            </a:p>
          </p:txBody>
        </p:sp>
      </p:grpSp>
      <p:grpSp>
        <p:nvGrpSpPr>
          <p:cNvPr id="37" name="Freeform 45"/>
          <p:cNvGrpSpPr>
            <a:grpSpLocks/>
          </p:cNvGrpSpPr>
          <p:nvPr/>
        </p:nvGrpSpPr>
        <p:grpSpPr bwMode="auto">
          <a:xfrm>
            <a:off x="5426839" y="3240750"/>
            <a:ext cx="3517852" cy="1804052"/>
            <a:chOff x="3398" y="1642"/>
            <a:chExt cx="2390" cy="863"/>
          </a:xfrm>
        </p:grpSpPr>
        <p:pic>
          <p:nvPicPr>
            <p:cNvPr id="38" name="Freeform 45"/>
            <p:cNvPicPr>
              <a:picLocks noChangeArrowheads="1"/>
            </p:cNvPicPr>
            <p:nvPr/>
          </p:nvPicPr>
          <p:blipFill>
            <a:blip r:embed="rId3" cstate="print"/>
            <a:srcRect/>
            <a:stretch>
              <a:fillRect/>
            </a:stretch>
          </p:blipFill>
          <p:spPr bwMode="auto">
            <a:xfrm>
              <a:off x="3398" y="1642"/>
              <a:ext cx="2291" cy="565"/>
            </a:xfrm>
            <a:prstGeom prst="rect">
              <a:avLst/>
            </a:prstGeom>
            <a:noFill/>
            <a:ln w="9525">
              <a:noFill/>
              <a:miter lim="800000"/>
              <a:headEnd/>
              <a:tailEnd/>
            </a:ln>
          </p:spPr>
        </p:pic>
        <p:sp>
          <p:nvSpPr>
            <p:cNvPr id="39" name="Text Box 18"/>
            <p:cNvSpPr txBox="1">
              <a:spLocks noChangeArrowheads="1"/>
            </p:cNvSpPr>
            <p:nvPr/>
          </p:nvSpPr>
          <p:spPr bwMode="auto">
            <a:xfrm>
              <a:off x="3893" y="2150"/>
              <a:ext cx="1895" cy="355"/>
            </a:xfrm>
            <a:prstGeom prst="rect">
              <a:avLst/>
            </a:prstGeom>
            <a:noFill/>
            <a:ln w="9525">
              <a:noFill/>
              <a:miter lim="800000"/>
              <a:headEnd/>
              <a:tailEnd/>
            </a:ln>
          </p:spPr>
          <p:txBody>
            <a:bodyPr lIns="85707" tIns="42853" rIns="85707" bIns="42853" anchor="ctr"/>
            <a:lstStyle/>
            <a:p>
              <a:pPr algn="ctr"/>
              <a:endParaRPr lang="en-US" sz="1800">
                <a:solidFill>
                  <a:srgbClr val="FFFFFF"/>
                </a:solidFill>
                <a:latin typeface="Calibri" pitchFamily="34" charset="0"/>
              </a:endParaRPr>
            </a:p>
          </p:txBody>
        </p:sp>
      </p:grpSp>
      <p:sp>
        <p:nvSpPr>
          <p:cNvPr id="40" name="Rectangle 39"/>
          <p:cNvSpPr/>
          <p:nvPr/>
        </p:nvSpPr>
        <p:spPr>
          <a:xfrm>
            <a:off x="5853579" y="1962343"/>
            <a:ext cx="2536092" cy="340734"/>
          </a:xfrm>
          <a:prstGeom prst="rect">
            <a:avLst/>
          </a:prstGeom>
        </p:spPr>
        <p:txBody>
          <a:bodyPr wrap="square">
            <a:spAutoFit/>
          </a:bodyPr>
          <a:lstStyle/>
          <a:p>
            <a:pPr algn="just">
              <a:lnSpc>
                <a:spcPct val="150000"/>
              </a:lnSpc>
            </a:pPr>
            <a:r>
              <a:rPr lang="en-US" sz="1200" dirty="0">
                <a:solidFill>
                  <a:srgbClr val="17375E"/>
                </a:solidFill>
                <a:latin typeface="Calibri" panose="020F0502020204030204" pitchFamily="34" charset="0"/>
              </a:rPr>
              <a:t>Industry</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Proven</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Tool</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from</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HP</a:t>
            </a:r>
          </a:p>
        </p:txBody>
      </p:sp>
      <p:sp>
        <p:nvSpPr>
          <p:cNvPr id="41" name="Rectangle 40"/>
          <p:cNvSpPr/>
          <p:nvPr/>
        </p:nvSpPr>
        <p:spPr>
          <a:xfrm>
            <a:off x="5677408" y="2672432"/>
            <a:ext cx="2697627" cy="646331"/>
          </a:xfrm>
          <a:prstGeom prst="rect">
            <a:avLst/>
          </a:prstGeom>
        </p:spPr>
        <p:txBody>
          <a:bodyPr wrap="square">
            <a:spAutoFit/>
          </a:bodyPr>
          <a:lstStyle/>
          <a:p>
            <a:pPr algn="just">
              <a:lnSpc>
                <a:spcPct val="150000"/>
              </a:lnSpc>
            </a:pPr>
            <a:r>
              <a:rPr lang="en-US" sz="1200" dirty="0">
                <a:solidFill>
                  <a:srgbClr val="17375E"/>
                </a:solidFill>
                <a:latin typeface="Calibri" panose="020F0502020204030204" pitchFamily="34" charset="0"/>
              </a:rPr>
              <a:t>Enterprise</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Performance</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Testing</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Tool</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for</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Center</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of</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Excellence</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COE</a:t>
            </a:r>
            <a:r>
              <a:rPr lang="en-US" sz="1000" dirty="0">
                <a:latin typeface="Arial" panose="020B0604020202020204" pitchFamily="34" charset="0"/>
                <a:cs typeface="Arial" panose="020B0604020202020204" pitchFamily="34" charset="0"/>
              </a:rPr>
              <a:t>)</a:t>
            </a:r>
          </a:p>
        </p:txBody>
      </p:sp>
      <p:sp>
        <p:nvSpPr>
          <p:cNvPr id="42" name="Rectangle 41"/>
          <p:cNvSpPr/>
          <p:nvPr/>
        </p:nvSpPr>
        <p:spPr>
          <a:xfrm>
            <a:off x="5584016" y="3511421"/>
            <a:ext cx="2832504" cy="646331"/>
          </a:xfrm>
          <a:prstGeom prst="rect">
            <a:avLst/>
          </a:prstGeom>
        </p:spPr>
        <p:txBody>
          <a:bodyPr wrap="square">
            <a:spAutoFit/>
          </a:bodyPr>
          <a:lstStyle/>
          <a:p>
            <a:pPr algn="just">
              <a:lnSpc>
                <a:spcPct val="150000"/>
              </a:lnSpc>
            </a:pPr>
            <a:r>
              <a:rPr lang="en-US" sz="1200" dirty="0" smtClean="0">
                <a:solidFill>
                  <a:srgbClr val="17375E"/>
                </a:solidFill>
                <a:latin typeface="Calibri" panose="020F0502020204030204" pitchFamily="34" charset="0"/>
              </a:rPr>
              <a:t>Robust</a:t>
            </a:r>
            <a:r>
              <a:rPr lang="en-US" sz="1000" dirty="0">
                <a:latin typeface="Arial" panose="020B0604020202020204" pitchFamily="34" charset="0"/>
                <a:cs typeface="Arial" panose="020B0604020202020204" pitchFamily="34" charset="0"/>
              </a:rPr>
              <a:t> </a:t>
            </a:r>
            <a:r>
              <a:rPr lang="en-US" sz="1200" dirty="0" smtClean="0">
                <a:solidFill>
                  <a:srgbClr val="17375E"/>
                </a:solidFill>
                <a:latin typeface="Calibri" panose="020F0502020204030204" pitchFamily="34" charset="0"/>
              </a:rPr>
              <a:t>Performance</a:t>
            </a:r>
            <a:r>
              <a:rPr lang="en-US" sz="1000" dirty="0" smtClean="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Test</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Tool</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from</a:t>
            </a:r>
            <a:r>
              <a:rPr lang="en-US" sz="1000" dirty="0">
                <a:latin typeface="Arial" panose="020B0604020202020204" pitchFamily="34" charset="0"/>
                <a:cs typeface="Arial" panose="020B0604020202020204" pitchFamily="34" charset="0"/>
              </a:rPr>
              <a:t> </a:t>
            </a:r>
            <a:r>
              <a:rPr lang="en-US" sz="1200" dirty="0">
                <a:solidFill>
                  <a:srgbClr val="17375E"/>
                </a:solidFill>
                <a:latin typeface="Calibri" panose="020F0502020204030204" pitchFamily="34" charset="0"/>
              </a:rPr>
              <a:t>Borland</a:t>
            </a:r>
            <a:r>
              <a:rPr lang="en-US" sz="1000" dirty="0">
                <a:latin typeface="Arial" panose="020B0604020202020204" pitchFamily="34" charset="0"/>
                <a:cs typeface="Arial" panose="020B0604020202020204" pitchFamily="34" charset="0"/>
              </a:rPr>
              <a:t>.</a:t>
            </a:r>
          </a:p>
        </p:txBody>
      </p:sp>
      <p:grpSp>
        <p:nvGrpSpPr>
          <p:cNvPr id="43" name="Freeform 47"/>
          <p:cNvGrpSpPr>
            <a:grpSpLocks/>
          </p:cNvGrpSpPr>
          <p:nvPr/>
        </p:nvGrpSpPr>
        <p:grpSpPr bwMode="auto">
          <a:xfrm>
            <a:off x="5287428" y="4079293"/>
            <a:ext cx="3573751" cy="1155229"/>
            <a:chOff x="3856" y="2054"/>
            <a:chExt cx="2092" cy="546"/>
          </a:xfrm>
        </p:grpSpPr>
        <p:pic>
          <p:nvPicPr>
            <p:cNvPr id="44" name="Freeform 47"/>
            <p:cNvPicPr>
              <a:picLocks noChangeArrowheads="1"/>
            </p:cNvPicPr>
            <p:nvPr/>
          </p:nvPicPr>
          <p:blipFill>
            <a:blip r:embed="rId4" cstate="print"/>
            <a:srcRect/>
            <a:stretch>
              <a:fillRect/>
            </a:stretch>
          </p:blipFill>
          <p:spPr bwMode="auto">
            <a:xfrm>
              <a:off x="3890" y="2054"/>
              <a:ext cx="2058" cy="546"/>
            </a:xfrm>
            <a:prstGeom prst="rect">
              <a:avLst/>
            </a:prstGeom>
            <a:noFill/>
            <a:ln w="9525">
              <a:noFill/>
              <a:miter lim="800000"/>
              <a:headEnd/>
              <a:tailEnd/>
            </a:ln>
          </p:spPr>
        </p:pic>
        <p:sp>
          <p:nvSpPr>
            <p:cNvPr id="45" name="Text Box 22"/>
            <p:cNvSpPr txBox="1">
              <a:spLocks noChangeArrowheads="1"/>
            </p:cNvSpPr>
            <p:nvPr/>
          </p:nvSpPr>
          <p:spPr bwMode="auto">
            <a:xfrm>
              <a:off x="3856" y="2123"/>
              <a:ext cx="1894" cy="339"/>
            </a:xfrm>
            <a:prstGeom prst="rect">
              <a:avLst/>
            </a:prstGeom>
            <a:noFill/>
            <a:ln w="9525">
              <a:noFill/>
              <a:miter lim="800000"/>
              <a:headEnd/>
              <a:tailEnd/>
            </a:ln>
          </p:spPr>
          <p:txBody>
            <a:bodyPr lIns="85707" tIns="42853" rIns="85707" bIns="42853" anchor="ctr"/>
            <a:lstStyle/>
            <a:p>
              <a:pPr algn="ctr"/>
              <a:endParaRPr lang="en-US" sz="1800">
                <a:solidFill>
                  <a:srgbClr val="FFFFFF"/>
                </a:solidFill>
                <a:latin typeface="Calibri" pitchFamily="34" charset="0"/>
              </a:endParaRPr>
            </a:p>
          </p:txBody>
        </p:sp>
      </p:grpSp>
      <p:grpSp>
        <p:nvGrpSpPr>
          <p:cNvPr id="46" name="Freeform 49"/>
          <p:cNvGrpSpPr>
            <a:grpSpLocks/>
          </p:cNvGrpSpPr>
          <p:nvPr/>
        </p:nvGrpSpPr>
        <p:grpSpPr bwMode="auto">
          <a:xfrm>
            <a:off x="5198054" y="4889140"/>
            <a:ext cx="3502731" cy="1140061"/>
            <a:chOff x="3832" y="2442"/>
            <a:chExt cx="2055" cy="561"/>
          </a:xfrm>
        </p:grpSpPr>
        <p:pic>
          <p:nvPicPr>
            <p:cNvPr id="47" name="Freeform 49"/>
            <p:cNvPicPr>
              <a:picLocks noChangeArrowheads="1"/>
            </p:cNvPicPr>
            <p:nvPr/>
          </p:nvPicPr>
          <p:blipFill>
            <a:blip r:embed="rId5" cstate="print"/>
            <a:srcRect/>
            <a:stretch>
              <a:fillRect/>
            </a:stretch>
          </p:blipFill>
          <p:spPr bwMode="auto">
            <a:xfrm>
              <a:off x="3832" y="2442"/>
              <a:ext cx="2055" cy="561"/>
            </a:xfrm>
            <a:prstGeom prst="rect">
              <a:avLst/>
            </a:prstGeom>
            <a:noFill/>
            <a:ln w="9525">
              <a:noFill/>
              <a:miter lim="800000"/>
              <a:headEnd/>
              <a:tailEnd/>
            </a:ln>
          </p:spPr>
        </p:pic>
        <p:sp>
          <p:nvSpPr>
            <p:cNvPr id="48" name="Text Box 26"/>
            <p:cNvSpPr txBox="1">
              <a:spLocks noChangeArrowheads="1"/>
            </p:cNvSpPr>
            <p:nvPr/>
          </p:nvSpPr>
          <p:spPr bwMode="auto">
            <a:xfrm>
              <a:off x="3842" y="2538"/>
              <a:ext cx="1894" cy="355"/>
            </a:xfrm>
            <a:prstGeom prst="rect">
              <a:avLst/>
            </a:prstGeom>
            <a:noFill/>
            <a:ln w="9525">
              <a:noFill/>
              <a:miter lim="800000"/>
              <a:headEnd/>
              <a:tailEnd/>
            </a:ln>
          </p:spPr>
          <p:txBody>
            <a:bodyPr lIns="85707" tIns="42853" rIns="85707" bIns="42853" anchor="ctr"/>
            <a:lstStyle/>
            <a:p>
              <a:pPr algn="ctr"/>
              <a:endParaRPr lang="en-US" sz="1800">
                <a:solidFill>
                  <a:srgbClr val="FFFFFF"/>
                </a:solidFill>
                <a:latin typeface="Calibri" pitchFamily="34" charset="0"/>
              </a:endParaRPr>
            </a:p>
          </p:txBody>
        </p:sp>
      </p:grpSp>
      <p:sp>
        <p:nvSpPr>
          <p:cNvPr id="49" name="Rectangle 48"/>
          <p:cNvSpPr/>
          <p:nvPr/>
        </p:nvSpPr>
        <p:spPr>
          <a:xfrm>
            <a:off x="5407712" y="4271407"/>
            <a:ext cx="2945543" cy="617733"/>
          </a:xfrm>
          <a:prstGeom prst="rect">
            <a:avLst/>
          </a:prstGeom>
        </p:spPr>
        <p:txBody>
          <a:bodyPr wrap="square">
            <a:spAutoFit/>
          </a:bodyPr>
          <a:lstStyle/>
          <a:p>
            <a:pPr algn="just">
              <a:lnSpc>
                <a:spcPct val="150000"/>
              </a:lnSpc>
            </a:pPr>
            <a:r>
              <a:rPr lang="en-US" sz="1200" dirty="0">
                <a:solidFill>
                  <a:srgbClr val="17375E"/>
                </a:solidFill>
                <a:latin typeface="Calibri" panose="020F0502020204030204" pitchFamily="34" charset="0"/>
              </a:rPr>
              <a:t>Efficient Performance Test Tool as part of IBM Rational Test Suite</a:t>
            </a:r>
          </a:p>
        </p:txBody>
      </p:sp>
      <p:sp>
        <p:nvSpPr>
          <p:cNvPr id="50" name="Rectangle 49"/>
          <p:cNvSpPr/>
          <p:nvPr/>
        </p:nvSpPr>
        <p:spPr>
          <a:xfrm>
            <a:off x="5305179" y="5101707"/>
            <a:ext cx="2969287" cy="617733"/>
          </a:xfrm>
          <a:prstGeom prst="rect">
            <a:avLst/>
          </a:prstGeom>
        </p:spPr>
        <p:txBody>
          <a:bodyPr wrap="square">
            <a:spAutoFit/>
          </a:bodyPr>
          <a:lstStyle/>
          <a:p>
            <a:pPr algn="just">
              <a:lnSpc>
                <a:spcPct val="150000"/>
              </a:lnSpc>
            </a:pPr>
            <a:r>
              <a:rPr lang="en-US" sz="1200" dirty="0">
                <a:solidFill>
                  <a:srgbClr val="17375E"/>
                </a:solidFill>
                <a:latin typeface="Calibri" panose="020F0502020204030204" pitchFamily="34" charset="0"/>
              </a:rPr>
              <a:t>Most practiced Open Source Tool in Performance Testing Industry</a:t>
            </a:r>
          </a:p>
        </p:txBody>
      </p:sp>
      <p:sp>
        <p:nvSpPr>
          <p:cNvPr id="51" name="Notched Right Arrow 50"/>
          <p:cNvSpPr/>
          <p:nvPr/>
        </p:nvSpPr>
        <p:spPr>
          <a:xfrm>
            <a:off x="2307948" y="3064084"/>
            <a:ext cx="2231760" cy="10172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37"/>
          <p:cNvSpPr txBox="1">
            <a:spLocks noChangeArrowheads="1"/>
          </p:cNvSpPr>
          <p:nvPr/>
        </p:nvSpPr>
        <p:spPr bwMode="auto">
          <a:xfrm>
            <a:off x="2695737" y="3462432"/>
            <a:ext cx="1498772" cy="271209"/>
          </a:xfrm>
          <a:prstGeom prst="rect">
            <a:avLst/>
          </a:prstGeom>
          <a:noFill/>
          <a:ln w="9525">
            <a:noFill/>
            <a:miter lim="800000"/>
            <a:headEnd/>
            <a:tailEnd/>
          </a:ln>
        </p:spPr>
        <p:txBody>
          <a:bodyPr wrap="none" lIns="85707" tIns="42853" rIns="85707" bIns="42853">
            <a:spAutoFit/>
          </a:bodyPr>
          <a:lstStyle/>
          <a:p>
            <a:pPr fontAlgn="base">
              <a:spcBef>
                <a:spcPct val="0"/>
              </a:spcBef>
              <a:spcAft>
                <a:spcPct val="0"/>
              </a:spcAft>
            </a:pPr>
            <a:r>
              <a:rPr lang="en-US" sz="1200" dirty="0">
                <a:solidFill>
                  <a:schemeClr val="accent5">
                    <a:lumMod val="20000"/>
                    <a:lumOff val="80000"/>
                  </a:schemeClr>
                </a:solidFill>
                <a:latin typeface="Calibri" panose="020F0502020204030204" pitchFamily="34" charset="0"/>
              </a:rPr>
              <a:t>Customer</a:t>
            </a:r>
            <a:r>
              <a:rPr lang="en-US" sz="1100" b="1" dirty="0">
                <a:solidFill>
                  <a:srgbClr val="FFD55D"/>
                </a:solidFill>
                <a:latin typeface="Calibri" pitchFamily="34" charset="0"/>
              </a:rPr>
              <a:t> </a:t>
            </a:r>
            <a:r>
              <a:rPr lang="en-US" sz="1200" dirty="0">
                <a:solidFill>
                  <a:schemeClr val="accent5">
                    <a:lumMod val="20000"/>
                    <a:lumOff val="80000"/>
                  </a:schemeClr>
                </a:solidFill>
                <a:latin typeface="Calibri" panose="020F0502020204030204" pitchFamily="34" charset="0"/>
              </a:rPr>
              <a:t>Experience</a:t>
            </a:r>
          </a:p>
        </p:txBody>
      </p:sp>
    </p:spTree>
    <p:extLst>
      <p:ext uri="{BB962C8B-B14F-4D97-AF65-F5344CB8AC3E}">
        <p14:creationId xmlns:p14="http://schemas.microsoft.com/office/powerpoint/2010/main" val="1733401674"/>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txBox="1">
            <a:spLocks noGrp="1"/>
          </p:cNvSpPr>
          <p:nvPr/>
        </p:nvSpPr>
        <p:spPr bwMode="auto">
          <a:xfrm>
            <a:off x="6553200" y="6356350"/>
            <a:ext cx="2133600" cy="365125"/>
          </a:xfrm>
          <a:prstGeom prst="rect">
            <a:avLst/>
          </a:prstGeom>
          <a:noFill/>
          <a:ln w="9525">
            <a:noFill/>
            <a:miter lim="800000"/>
            <a:headEnd/>
            <a:tailEnd/>
          </a:ln>
        </p:spPr>
        <p:txBody>
          <a:bodyPr lIns="91432" tIns="45716" rIns="91432" bIns="45716" anchor="ctr"/>
          <a:lstStyle/>
          <a:p>
            <a:pPr algn="r"/>
            <a:fld id="{58BBA148-25AF-4A5F-82BF-F15F0CE4C42C}" type="slidenum">
              <a:rPr lang="en-US" sz="1200">
                <a:solidFill>
                  <a:srgbClr val="898989"/>
                </a:solidFill>
                <a:latin typeface="Calibri" pitchFamily="34" charset="0"/>
              </a:rPr>
              <a:pPr algn="r"/>
              <a:t>6</a:t>
            </a:fld>
            <a:endParaRPr lang="en-US" sz="1200">
              <a:solidFill>
                <a:srgbClr val="898989"/>
              </a:solidFill>
              <a:latin typeface="Calibri" pitchFamily="34" charset="0"/>
            </a:endParaRPr>
          </a:p>
        </p:txBody>
      </p:sp>
      <p:sp>
        <p:nvSpPr>
          <p:cNvPr id="28674" name="TextBox 3"/>
          <p:cNvSpPr txBox="1">
            <a:spLocks noChangeArrowheads="1"/>
          </p:cNvSpPr>
          <p:nvPr/>
        </p:nvSpPr>
        <p:spPr bwMode="auto">
          <a:xfrm>
            <a:off x="457200" y="457200"/>
            <a:ext cx="7239000" cy="517430"/>
          </a:xfrm>
          <a:prstGeom prst="rect">
            <a:avLst/>
          </a:prstGeom>
          <a:noFill/>
          <a:ln w="9525">
            <a:noFill/>
            <a:miter lim="800000"/>
            <a:headEnd/>
            <a:tailEnd/>
          </a:ln>
        </p:spPr>
        <p:txBody>
          <a:bodyPr wrap="square" lIns="85707" tIns="42853" rIns="85707" bIns="42853">
            <a:spAutoFit/>
          </a:bodyPr>
          <a:lstStyle/>
          <a:p>
            <a:r>
              <a:rPr lang="en-US" sz="2400" cap="all" dirty="0">
                <a:solidFill>
                  <a:schemeClr val="accent6">
                    <a:lumMod val="75000"/>
                  </a:schemeClr>
                </a:solidFill>
                <a:latin typeface="Calibri" panose="020F0502020204030204" pitchFamily="34" charset="0"/>
                <a:ea typeface="Segoe UI" pitchFamily="34" charset="0"/>
                <a:cs typeface="Segoe UI" pitchFamily="34" charset="0"/>
              </a:rPr>
              <a:t>Open</a:t>
            </a:r>
            <a:r>
              <a:rPr lang="en-US" sz="2000" b="1" cap="all" dirty="0" smtClean="0">
                <a:solidFill>
                  <a:schemeClr val="accent6">
                    <a:lumMod val="50000"/>
                  </a:schemeClr>
                </a:solidFill>
                <a:latin typeface="Calibri" panose="020F0502020204030204" pitchFamily="34" charset="0"/>
                <a:cs typeface="Arial" panose="020B0604020202020204" pitchFamily="34" charset="0"/>
              </a:rPr>
              <a:t> </a:t>
            </a:r>
            <a:r>
              <a:rPr lang="en-US" sz="2400" cap="all" dirty="0">
                <a:solidFill>
                  <a:schemeClr val="accent6">
                    <a:lumMod val="75000"/>
                  </a:schemeClr>
                </a:solidFill>
                <a:latin typeface="Calibri" panose="020F0502020204030204" pitchFamily="34" charset="0"/>
                <a:ea typeface="Segoe UI" pitchFamily="34" charset="0"/>
                <a:cs typeface="Segoe UI" pitchFamily="34" charset="0"/>
              </a:rPr>
              <a:t>Source</a:t>
            </a:r>
            <a:r>
              <a:rPr lang="en-US" sz="2800" b="1" dirty="0" smtClean="0">
                <a:latin typeface="Calibri" pitchFamily="34" charset="0"/>
              </a:rPr>
              <a:t> </a:t>
            </a:r>
            <a:r>
              <a:rPr lang="en-US" sz="2400" cap="all" dirty="0" smtClean="0">
                <a:solidFill>
                  <a:schemeClr val="accent6">
                    <a:lumMod val="75000"/>
                  </a:schemeClr>
                </a:solidFill>
                <a:latin typeface="Calibri" panose="020F0502020204030204" pitchFamily="34" charset="0"/>
                <a:ea typeface="Segoe UI" pitchFamily="34" charset="0"/>
                <a:cs typeface="Segoe UI" pitchFamily="34" charset="0"/>
              </a:rPr>
              <a:t>Tools comparison table </a:t>
            </a:r>
            <a:endParaRPr lang="en-US" sz="2400" cap="all" dirty="0">
              <a:solidFill>
                <a:schemeClr val="accent6">
                  <a:lumMod val="75000"/>
                </a:schemeClr>
              </a:solidFill>
              <a:latin typeface="Calibri" panose="020F0502020204030204" pitchFamily="34" charset="0"/>
              <a:ea typeface="Segoe UI" pitchFamily="34" charset="0"/>
              <a:cs typeface="Segoe UI" pitchFamily="34" charset="0"/>
            </a:endParaRPr>
          </a:p>
        </p:txBody>
      </p:sp>
      <p:sp>
        <p:nvSpPr>
          <p:cNvPr id="28675" name="Slide Number Placeholder 3"/>
          <p:cNvSpPr txBox="1">
            <a:spLocks noGrp="1"/>
          </p:cNvSpPr>
          <p:nvPr/>
        </p:nvSpPr>
        <p:spPr bwMode="auto">
          <a:xfrm>
            <a:off x="6553200" y="6356350"/>
            <a:ext cx="2133600" cy="365125"/>
          </a:xfrm>
          <a:prstGeom prst="rect">
            <a:avLst/>
          </a:prstGeom>
          <a:noFill/>
          <a:ln w="9525">
            <a:noFill/>
            <a:miter lim="800000"/>
            <a:headEnd/>
            <a:tailEnd/>
          </a:ln>
        </p:spPr>
        <p:txBody>
          <a:bodyPr lIns="91432" tIns="45716" rIns="91432" bIns="45716" anchor="ctr"/>
          <a:lstStyle/>
          <a:p>
            <a:pPr algn="r"/>
            <a:fld id="{D15D593D-3884-445A-9360-6EF355012665}" type="slidenum">
              <a:rPr lang="en-US" sz="1200">
                <a:solidFill>
                  <a:srgbClr val="898989"/>
                </a:solidFill>
                <a:latin typeface="Calibri" pitchFamily="34" charset="0"/>
              </a:rPr>
              <a:pPr algn="r"/>
              <a:t>6</a:t>
            </a:fld>
            <a:endParaRPr lang="en-US" sz="1200">
              <a:solidFill>
                <a:srgbClr val="898989"/>
              </a:solidFill>
              <a:latin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24413447"/>
              </p:ext>
            </p:extLst>
          </p:nvPr>
        </p:nvGraphicFramePr>
        <p:xfrm>
          <a:off x="457200" y="1021887"/>
          <a:ext cx="8077200" cy="5212080"/>
        </p:xfrm>
        <a:graphic>
          <a:graphicData uri="http://schemas.openxmlformats.org/drawingml/2006/table">
            <a:tbl>
              <a:tblPr firstRow="1" bandRow="1">
                <a:tableStyleId>{5C22544A-7EE6-4342-B048-85BDC9FD1C3A}</a:tableStyleId>
              </a:tblPr>
              <a:tblGrid>
                <a:gridCol w="1615440"/>
                <a:gridCol w="1521336"/>
                <a:gridCol w="1709544"/>
                <a:gridCol w="1615440"/>
                <a:gridCol w="1615440"/>
              </a:tblGrid>
              <a:tr h="265535">
                <a:tc>
                  <a:txBody>
                    <a:bodyPr/>
                    <a:lstStyle/>
                    <a:p>
                      <a:pPr algn="ctr"/>
                      <a:r>
                        <a:rPr lang="en-US" sz="1200" dirty="0" smtClean="0">
                          <a:latin typeface="Calibri" panose="020F0502020204030204" pitchFamily="34" charset="0"/>
                        </a:rPr>
                        <a:t>Feature</a:t>
                      </a:r>
                      <a:endParaRPr lang="en-US" sz="1200" dirty="0">
                        <a:latin typeface="Calibri" panose="020F0502020204030204" pitchFamily="34" charset="0"/>
                      </a:endParaRPr>
                    </a:p>
                  </a:txBody>
                  <a:tcPr>
                    <a:solidFill>
                      <a:schemeClr val="accent3">
                        <a:lumMod val="75000"/>
                      </a:schemeClr>
                    </a:solidFill>
                  </a:tcPr>
                </a:tc>
                <a:tc>
                  <a:txBody>
                    <a:bodyPr/>
                    <a:lstStyle/>
                    <a:p>
                      <a:pPr algn="ctr"/>
                      <a:r>
                        <a:rPr lang="en-US" sz="1200" dirty="0" smtClean="0">
                          <a:latin typeface="Calibri" panose="020F0502020204030204" pitchFamily="34" charset="0"/>
                        </a:rPr>
                        <a:t>Apache Jmeter</a:t>
                      </a:r>
                      <a:endParaRPr lang="en-US" sz="1200" dirty="0">
                        <a:latin typeface="Calibri" panose="020F0502020204030204" pitchFamily="34" charset="0"/>
                      </a:endParaRPr>
                    </a:p>
                  </a:txBody>
                  <a:tcPr>
                    <a:solidFill>
                      <a:schemeClr val="accent3">
                        <a:lumMod val="75000"/>
                      </a:schemeClr>
                    </a:solidFill>
                  </a:tcPr>
                </a:tc>
                <a:tc>
                  <a:txBody>
                    <a:bodyPr/>
                    <a:lstStyle/>
                    <a:p>
                      <a:pPr algn="ctr"/>
                      <a:r>
                        <a:rPr lang="en-US" sz="1200" dirty="0" smtClean="0">
                          <a:latin typeface="Calibri" panose="020F0502020204030204" pitchFamily="34" charset="0"/>
                        </a:rPr>
                        <a:t>Open STA</a:t>
                      </a:r>
                      <a:endParaRPr lang="en-US" sz="1200" dirty="0">
                        <a:latin typeface="Calibri" panose="020F0502020204030204" pitchFamily="34" charset="0"/>
                      </a:endParaRPr>
                    </a:p>
                  </a:txBody>
                  <a:tcPr>
                    <a:solidFill>
                      <a:schemeClr val="accent3">
                        <a:lumMod val="75000"/>
                      </a:schemeClr>
                    </a:solidFill>
                  </a:tcPr>
                </a:tc>
                <a:tc>
                  <a:txBody>
                    <a:bodyPr/>
                    <a:lstStyle/>
                    <a:p>
                      <a:pPr algn="ctr"/>
                      <a:r>
                        <a:rPr lang="en-US" sz="1200" dirty="0" smtClean="0">
                          <a:latin typeface="Calibri" panose="020F0502020204030204" pitchFamily="34" charset="0"/>
                        </a:rPr>
                        <a:t>Grinder</a:t>
                      </a:r>
                      <a:endParaRPr lang="en-US" sz="1200" dirty="0">
                        <a:latin typeface="Calibri" panose="020F0502020204030204" pitchFamily="34" charset="0"/>
                      </a:endParaRPr>
                    </a:p>
                  </a:txBody>
                  <a:tcPr>
                    <a:solidFill>
                      <a:schemeClr val="accent3">
                        <a:lumMod val="75000"/>
                      </a:schemeClr>
                    </a:solidFill>
                  </a:tcPr>
                </a:tc>
                <a:tc>
                  <a:txBody>
                    <a:bodyPr/>
                    <a:lstStyle/>
                    <a:p>
                      <a:pPr algn="ctr"/>
                      <a:r>
                        <a:rPr lang="en-US" sz="1200" dirty="0" smtClean="0">
                          <a:latin typeface="Calibri" panose="020F0502020204030204" pitchFamily="34" charset="0"/>
                        </a:rPr>
                        <a:t>Gatling</a:t>
                      </a:r>
                      <a:endParaRPr lang="en-US" sz="1200" dirty="0">
                        <a:latin typeface="Calibri" panose="020F0502020204030204" pitchFamily="34" charset="0"/>
                      </a:endParaRPr>
                    </a:p>
                  </a:txBody>
                  <a:tcPr>
                    <a:solidFill>
                      <a:schemeClr val="accent3">
                        <a:lumMod val="75000"/>
                      </a:schemeClr>
                    </a:solidFill>
                  </a:tcPr>
                </a:tc>
              </a:tr>
              <a:tr h="442559">
                <a:tc>
                  <a:txBody>
                    <a:bodyPr/>
                    <a:lstStyle/>
                    <a:p>
                      <a:r>
                        <a:rPr lang="en-US" sz="1200" dirty="0" smtClean="0">
                          <a:latin typeface="Calibri" panose="020F0502020204030204" pitchFamily="34" charset="0"/>
                        </a:rPr>
                        <a:t>Purpose of </a:t>
                      </a:r>
                      <a:r>
                        <a:rPr lang="en-US" sz="1200" kern="1200" dirty="0" smtClean="0">
                          <a:solidFill>
                            <a:srgbClr val="17375E"/>
                          </a:solidFill>
                          <a:latin typeface="Calibri" panose="020F0502020204030204" pitchFamily="34" charset="0"/>
                          <a:ea typeface="+mn-ea"/>
                          <a:cs typeface="+mn-cs"/>
                        </a:rPr>
                        <a:t>the tool</a:t>
                      </a:r>
                      <a:endParaRPr lang="en-US" sz="1200" kern="1200" dirty="0">
                        <a:solidFill>
                          <a:srgbClr val="17375E"/>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Functional &amp; Performance Testing </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Load Testing </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Load Testing</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Load Testing</a:t>
                      </a:r>
                      <a:endParaRPr lang="en-US" sz="1200" kern="1200" dirty="0">
                        <a:solidFill>
                          <a:schemeClr val="dk1"/>
                        </a:solidFill>
                        <a:latin typeface="Calibri" panose="020F0502020204030204" pitchFamily="34" charset="0"/>
                        <a:ea typeface="+mn-ea"/>
                        <a:cs typeface="+mn-cs"/>
                      </a:endParaRPr>
                    </a:p>
                  </a:txBody>
                  <a:tcPr/>
                </a:tc>
              </a:tr>
              <a:tr h="442559">
                <a:tc>
                  <a:txBody>
                    <a:bodyPr/>
                    <a:lstStyle/>
                    <a:p>
                      <a:pPr marL="0" algn="l" defTabSz="914353" rtl="0" eaLnBrk="1" latinLnBrk="0" hangingPunct="1"/>
                      <a:r>
                        <a:rPr lang="en-US" sz="1200" kern="1200" dirty="0" smtClean="0">
                          <a:solidFill>
                            <a:schemeClr val="dk1"/>
                          </a:solidFill>
                          <a:latin typeface="Calibri" panose="020F0502020204030204" pitchFamily="34" charset="0"/>
                          <a:ea typeface="+mn-ea"/>
                          <a:cs typeface="+mn-cs"/>
                        </a:rPr>
                        <a:t>Tool Developer</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u="none" kern="1200" dirty="0" smtClean="0">
                          <a:solidFill>
                            <a:schemeClr val="dk1"/>
                          </a:solidFill>
                          <a:latin typeface="Calibri" panose="020F0502020204030204" pitchFamily="34" charset="0"/>
                          <a:ea typeface="+mn-ea"/>
                          <a:cs typeface="+mn-cs"/>
                        </a:rPr>
                        <a:t>Apache Software Foundation</a:t>
                      </a:r>
                      <a:endParaRPr lang="en-US" sz="1200" u="none"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CYRANO</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BSD-Style</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Open Source</a:t>
                      </a:r>
                      <a:endParaRPr lang="en-US" sz="1200" kern="1200" dirty="0">
                        <a:solidFill>
                          <a:schemeClr val="dk1"/>
                        </a:solidFill>
                        <a:latin typeface="Calibri" panose="020F0502020204030204" pitchFamily="34" charset="0"/>
                        <a:ea typeface="+mn-ea"/>
                        <a:cs typeface="+mn-cs"/>
                      </a:endParaRPr>
                    </a:p>
                  </a:txBody>
                  <a:tcPr/>
                </a:tc>
              </a:tr>
              <a:tr h="442559">
                <a:tc>
                  <a:txBody>
                    <a:bodyPr/>
                    <a:lstStyle/>
                    <a:p>
                      <a:pPr marL="0" algn="l" defTabSz="914353" rtl="0" eaLnBrk="1" latinLnBrk="0" hangingPunct="1"/>
                      <a:r>
                        <a:rPr lang="en-US" sz="1200" kern="1200" dirty="0" smtClean="0">
                          <a:solidFill>
                            <a:schemeClr val="dk1"/>
                          </a:solidFill>
                          <a:latin typeface="Calibri" panose="020F0502020204030204" pitchFamily="34" charset="0"/>
                          <a:ea typeface="+mn-ea"/>
                          <a:cs typeface="+mn-cs"/>
                        </a:rPr>
                        <a:t>Website</a:t>
                      </a:r>
                      <a:r>
                        <a:rPr lang="en-US" sz="1200" kern="1200" baseline="0" dirty="0" smtClean="0">
                          <a:solidFill>
                            <a:schemeClr val="dk1"/>
                          </a:solidFill>
                          <a:latin typeface="Calibri" panose="020F0502020204030204" pitchFamily="34" charset="0"/>
                          <a:ea typeface="+mn-ea"/>
                          <a:cs typeface="+mn-cs"/>
                        </a:rPr>
                        <a:t> reference URL</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http://jmeter.apache.org/</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http://opensta.org/</a:t>
                      </a:r>
                      <a:endParaRPr lang="en-US" sz="1200" kern="1200" dirty="0">
                        <a:solidFill>
                          <a:schemeClr val="dk1"/>
                        </a:solidFill>
                        <a:latin typeface="Calibri" panose="020F0502020204030204" pitchFamily="34" charset="0"/>
                        <a:ea typeface="+mn-ea"/>
                        <a:cs typeface="+mn-cs"/>
                      </a:endParaRPr>
                    </a:p>
                  </a:txBody>
                  <a:tcPr/>
                </a:tc>
                <a:tc>
                  <a:txBody>
                    <a:bodyPr/>
                    <a:lstStyle/>
                    <a:p>
                      <a:r>
                        <a:rPr lang="en-US" sz="1200" kern="1200" dirty="0" smtClean="0">
                          <a:solidFill>
                            <a:schemeClr val="dk1"/>
                          </a:solidFill>
                          <a:latin typeface="Calibri" panose="020F0502020204030204" pitchFamily="34" charset="0"/>
                          <a:ea typeface="+mn-ea"/>
                          <a:cs typeface="+mn-cs"/>
                        </a:rPr>
                        <a:t>http://grinder.sourceforge.net/</a:t>
                      </a:r>
                      <a:endParaRPr lang="en-US" sz="1200" kern="1200" dirty="0">
                        <a:solidFill>
                          <a:schemeClr val="dk1"/>
                        </a:solidFill>
                        <a:latin typeface="Calibri" panose="020F0502020204030204" pitchFamily="34" charset="0"/>
                        <a:ea typeface="+mn-ea"/>
                        <a:cs typeface="+mn-cs"/>
                      </a:endParaRPr>
                    </a:p>
                  </a:txBody>
                  <a:tcPr/>
                </a:tc>
                <a:tc>
                  <a:txBody>
                    <a:bodyPr/>
                    <a:lstStyle/>
                    <a:p>
                      <a:pPr marL="0" algn="l" defTabSz="914353" rtl="0" eaLnBrk="1" latinLnBrk="0" hangingPunct="1"/>
                      <a:r>
                        <a:rPr lang="en-US" sz="1200" kern="1200" dirty="0" smtClean="0">
                          <a:solidFill>
                            <a:schemeClr val="dk1"/>
                          </a:solidFill>
                          <a:latin typeface="Calibri" panose="020F0502020204030204" pitchFamily="34" charset="0"/>
                          <a:ea typeface="+mn-ea"/>
                          <a:cs typeface="+mn-cs"/>
                        </a:rPr>
                        <a:t>http://gatling.io/</a:t>
                      </a:r>
                      <a:endParaRPr lang="en-US" sz="1200" kern="1200" dirty="0">
                        <a:solidFill>
                          <a:schemeClr val="dk1"/>
                        </a:solidFill>
                        <a:latin typeface="Calibri" panose="020F0502020204030204" pitchFamily="34" charset="0"/>
                        <a:ea typeface="+mn-ea"/>
                        <a:cs typeface="+mn-cs"/>
                      </a:endParaRPr>
                    </a:p>
                  </a:txBody>
                  <a:tcPr/>
                </a:tc>
              </a:tr>
              <a:tr h="354047">
                <a:tc>
                  <a:txBody>
                    <a:bodyPr/>
                    <a:lstStyle/>
                    <a:p>
                      <a:r>
                        <a:rPr lang="en-US" sz="1200" kern="1200" dirty="0" smtClean="0">
                          <a:solidFill>
                            <a:schemeClr val="dk1"/>
                          </a:solidFill>
                          <a:latin typeface="Calibri" panose="020F0502020204030204" pitchFamily="34" charset="0"/>
                          <a:ea typeface="+mn-ea"/>
                          <a:cs typeface="+mn-cs"/>
                        </a:rPr>
                        <a:t>Operating System</a:t>
                      </a:r>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Cross Platform </a:t>
                      </a: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Windows</a:t>
                      </a:r>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OS Independent</a:t>
                      </a:r>
                      <a:endParaRPr lang="en-US" sz="1200" kern="1200" dirty="0">
                        <a:solidFill>
                          <a:schemeClr val="dk1"/>
                        </a:solidFill>
                        <a:latin typeface="Calibri" panose="020F0502020204030204" pitchFamily="34" charset="0"/>
                        <a:ea typeface="+mn-ea"/>
                        <a:cs typeface="+mn-cs"/>
                      </a:endParaRPr>
                    </a:p>
                  </a:txBody>
                  <a:tcPr/>
                </a:tc>
                <a:tc>
                  <a:txBody>
                    <a:bodyPr/>
                    <a:lstStyle/>
                    <a:p>
                      <a:pPr algn="ctr"/>
                      <a:r>
                        <a:rPr lang="en-US" sz="1200" kern="1200" dirty="0" smtClean="0">
                          <a:solidFill>
                            <a:schemeClr val="dk1"/>
                          </a:solidFill>
                          <a:latin typeface="Calibri" panose="020F0502020204030204" pitchFamily="34" charset="0"/>
                          <a:ea typeface="+mn-ea"/>
                          <a:cs typeface="+mn-cs"/>
                        </a:rPr>
                        <a:t>Cross</a:t>
                      </a:r>
                      <a:r>
                        <a:rPr lang="en-US" dirty="0" smtClean="0"/>
                        <a:t> </a:t>
                      </a:r>
                      <a:r>
                        <a:rPr lang="en-US" sz="1200" kern="1200" dirty="0" smtClean="0">
                          <a:solidFill>
                            <a:schemeClr val="dk1"/>
                          </a:solidFill>
                          <a:latin typeface="Calibri" panose="020F0502020204030204" pitchFamily="34" charset="0"/>
                          <a:ea typeface="+mn-ea"/>
                          <a:cs typeface="+mn-cs"/>
                        </a:rPr>
                        <a:t>Platform</a:t>
                      </a:r>
                      <a:endParaRPr lang="en-US" sz="1200" kern="1200" dirty="0">
                        <a:solidFill>
                          <a:schemeClr val="dk1"/>
                        </a:solidFill>
                        <a:latin typeface="Calibri" panose="020F0502020204030204" pitchFamily="34" charset="0"/>
                        <a:ea typeface="+mn-ea"/>
                        <a:cs typeface="+mn-cs"/>
                      </a:endParaRPr>
                    </a:p>
                  </a:txBody>
                  <a:tcPr/>
                </a:tc>
              </a:tr>
              <a:tr h="265535">
                <a:tc>
                  <a:txBody>
                    <a:bodyPr/>
                    <a:lstStyle/>
                    <a:p>
                      <a:pPr marL="0" algn="l" defTabSz="914353" rtl="0" eaLnBrk="1" latinLnBrk="0" hangingPunct="1"/>
                      <a:r>
                        <a:rPr lang="en-US" sz="1200" kern="1200" dirty="0" smtClean="0">
                          <a:solidFill>
                            <a:schemeClr val="dk1"/>
                          </a:solidFill>
                          <a:latin typeface="Calibri" panose="020F0502020204030204" pitchFamily="34" charset="0"/>
                          <a:ea typeface="+mn-ea"/>
                          <a:cs typeface="+mn-cs"/>
                        </a:rPr>
                        <a:t>Written</a:t>
                      </a:r>
                      <a:r>
                        <a:rPr lang="en-US" sz="1200" kern="1200" baseline="0" dirty="0" smtClean="0">
                          <a:solidFill>
                            <a:schemeClr val="dk1"/>
                          </a:solidFill>
                          <a:latin typeface="Calibri" panose="020F0502020204030204" pitchFamily="34" charset="0"/>
                          <a:ea typeface="+mn-ea"/>
                          <a:cs typeface="+mn-cs"/>
                        </a:rPr>
                        <a:t> Language</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Java </a:t>
                      </a:r>
                      <a:endParaRPr lang="en-US" sz="1200" kern="1200" dirty="0">
                        <a:solidFill>
                          <a:schemeClr val="dk1"/>
                        </a:solidFill>
                        <a:latin typeface="Calibri" panose="020F0502020204030204" pitchFamily="34" charset="0"/>
                        <a:ea typeface="+mn-ea"/>
                        <a:cs typeface="+mn-cs"/>
                      </a:endParaRPr>
                    </a:p>
                  </a:txBody>
                  <a:tcPr/>
                </a:tc>
                <a:tc>
                  <a:txBody>
                    <a:bodyPr/>
                    <a:lstStyle/>
                    <a:p>
                      <a:pPr marL="0" algn="ctr" defTabSz="914353" rtl="0" eaLnBrk="1" latinLnBrk="0" hangingPunct="1"/>
                      <a:r>
                        <a:rPr lang="en-US" sz="1200" kern="1200" dirty="0" smtClean="0">
                          <a:solidFill>
                            <a:schemeClr val="dk1"/>
                          </a:solidFill>
                          <a:latin typeface="Calibri" panose="020F0502020204030204" pitchFamily="34" charset="0"/>
                          <a:ea typeface="+mn-ea"/>
                          <a:cs typeface="+mn-cs"/>
                        </a:rPr>
                        <a:t>C++  and (SCL)</a:t>
                      </a:r>
                      <a:endParaRPr lang="en-US" sz="1200" kern="1200" dirty="0">
                        <a:solidFill>
                          <a:schemeClr val="dk1"/>
                        </a:solidFill>
                        <a:latin typeface="Calibri" panose="020F0502020204030204" pitchFamily="34" charset="0"/>
                        <a:ea typeface="+mn-ea"/>
                        <a:cs typeface="+mn-cs"/>
                      </a:endParaRPr>
                    </a:p>
                  </a:txBody>
                  <a:tcPr/>
                </a:tc>
                <a:tc>
                  <a:txBody>
                    <a:bodyPr/>
                    <a:lstStyle/>
                    <a:p>
                      <a:pPr algn="ctr"/>
                      <a:r>
                        <a:rPr lang="en-US" sz="1200" kern="1200" dirty="0" smtClean="0">
                          <a:solidFill>
                            <a:schemeClr val="dk1"/>
                          </a:solidFill>
                          <a:latin typeface="Calibri" panose="020F0502020204030204" pitchFamily="34" charset="0"/>
                          <a:ea typeface="+mn-ea"/>
                          <a:cs typeface="+mn-cs"/>
                        </a:rPr>
                        <a:t>Jython/Python or Java</a:t>
                      </a:r>
                      <a:endParaRPr lang="en-US" sz="1200" kern="1200" dirty="0">
                        <a:solidFill>
                          <a:schemeClr val="dk1"/>
                        </a:solidFill>
                        <a:latin typeface="Calibri" panose="020F0502020204030204" pitchFamily="34" charset="0"/>
                        <a:ea typeface="+mn-ea"/>
                        <a:cs typeface="+mn-cs"/>
                      </a:endParaRPr>
                    </a:p>
                  </a:txBody>
                  <a:tcPr/>
                </a:tc>
                <a:tc>
                  <a:txBody>
                    <a:bodyPr/>
                    <a:lstStyle/>
                    <a:p>
                      <a:pPr algn="ctr"/>
                      <a:r>
                        <a:rPr lang="en-US" sz="1200" kern="1200" dirty="0" smtClean="0">
                          <a:solidFill>
                            <a:schemeClr val="dk1"/>
                          </a:solidFill>
                          <a:latin typeface="Calibri" panose="020F0502020204030204" pitchFamily="34" charset="0"/>
                          <a:ea typeface="+mn-ea"/>
                          <a:cs typeface="+mn-cs"/>
                        </a:rPr>
                        <a:t>Scala</a:t>
                      </a:r>
                      <a:endParaRPr lang="en-US" sz="1200" kern="1200" dirty="0">
                        <a:solidFill>
                          <a:schemeClr val="dk1"/>
                        </a:solidFill>
                        <a:latin typeface="Calibri" panose="020F0502020204030204" pitchFamily="34" charset="0"/>
                        <a:ea typeface="+mn-ea"/>
                        <a:cs typeface="+mn-cs"/>
                      </a:endParaRPr>
                    </a:p>
                  </a:txBody>
                  <a:tcPr/>
                </a:tc>
              </a:tr>
              <a:tr h="442559">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Cloud Capability</a:t>
                      </a:r>
                    </a:p>
                    <a:p>
                      <a:pPr marL="0" algn="l" defTabSz="914353" rtl="0" eaLnBrk="1" latinLnBrk="0" hangingPunct="1"/>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Yes, With third party services</a:t>
                      </a:r>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NA</a:t>
                      </a:r>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NA</a:t>
                      </a:r>
                      <a:endParaRPr lang="en-US" sz="1200" kern="1200" dirty="0">
                        <a:solidFill>
                          <a:schemeClr val="dk1"/>
                        </a:solidFill>
                        <a:latin typeface="Calibri" panose="020F0502020204030204" pitchFamily="34" charset="0"/>
                        <a:ea typeface="+mn-ea"/>
                        <a:cs typeface="+mn-cs"/>
                      </a:endParaRPr>
                    </a:p>
                  </a:txBody>
                  <a:tcPr/>
                </a:tc>
                <a:tc>
                  <a:txBody>
                    <a:bodyPr/>
                    <a:lstStyle/>
                    <a:p>
                      <a:pPr marL="0" marR="0" indent="0" algn="ctr" defTabSz="91435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Calibri" panose="020F0502020204030204" pitchFamily="34" charset="0"/>
                          <a:ea typeface="+mn-ea"/>
                          <a:cs typeface="+mn-cs"/>
                        </a:rPr>
                        <a:t>NA</a:t>
                      </a:r>
                      <a:endParaRPr lang="en-US" sz="1200" kern="1200" dirty="0">
                        <a:solidFill>
                          <a:schemeClr val="dk1"/>
                        </a:solidFill>
                        <a:latin typeface="Calibri" panose="020F0502020204030204" pitchFamily="34" charset="0"/>
                        <a:ea typeface="+mn-ea"/>
                        <a:cs typeface="+mn-cs"/>
                      </a:endParaRPr>
                    </a:p>
                  </a:txBody>
                  <a:tcPr/>
                </a:tc>
              </a:tr>
              <a:tr h="2389817">
                <a:tc>
                  <a:txBody>
                    <a:bodyPr/>
                    <a:lstStyle/>
                    <a:p>
                      <a:pPr marL="0" algn="l" defTabSz="914353" rtl="0" eaLnBrk="1" latinLnBrk="0" hangingPunct="1"/>
                      <a:r>
                        <a:rPr lang="en-US" sz="1200" kern="1200" dirty="0" smtClean="0">
                          <a:solidFill>
                            <a:schemeClr val="dk1"/>
                          </a:solidFill>
                          <a:latin typeface="Calibri" panose="020F0502020204030204" pitchFamily="34" charset="0"/>
                          <a:ea typeface="+mn-ea"/>
                          <a:cs typeface="+mn-cs"/>
                        </a:rPr>
                        <a:t>Supported Protocols </a:t>
                      </a:r>
                      <a:endParaRPr lang="en-US" sz="1200" kern="1200" dirty="0">
                        <a:solidFill>
                          <a:schemeClr val="dk1"/>
                        </a:solidFill>
                        <a:latin typeface="Calibri" panose="020F0502020204030204" pitchFamily="34" charset="0"/>
                        <a:ea typeface="+mn-ea"/>
                        <a:cs typeface="+mn-cs"/>
                      </a:endParaRPr>
                    </a:p>
                  </a:txBody>
                  <a:tcPr/>
                </a:tc>
                <a:tc>
                  <a:txBody>
                    <a:bodyPr/>
                    <a:lstStyle/>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Web</a:t>
                      </a:r>
                      <a:r>
                        <a:rPr lang="en-US" sz="1200" kern="1200" baseline="0" dirty="0" smtClean="0">
                          <a:solidFill>
                            <a:schemeClr val="dk1"/>
                          </a:solidFill>
                          <a:latin typeface="Calibri" panose="020F0502020204030204" pitchFamily="34" charset="0"/>
                          <a:ea typeface="+mn-ea"/>
                          <a:cs typeface="+mn-cs"/>
                        </a:rPr>
                        <a:t> : </a:t>
                      </a:r>
                      <a:r>
                        <a:rPr lang="en-US" sz="1200" kern="1200" dirty="0" smtClean="0">
                          <a:solidFill>
                            <a:schemeClr val="dk1"/>
                          </a:solidFill>
                          <a:latin typeface="Calibri" panose="020F0502020204030204" pitchFamily="34" charset="0"/>
                          <a:ea typeface="+mn-ea"/>
                          <a:cs typeface="+mn-cs"/>
                        </a:rPr>
                        <a:t>Http&amp; Https </a:t>
                      </a:r>
                      <a:endParaRPr lang="en-US" sz="1200" kern="1200" dirty="0">
                        <a:solidFill>
                          <a:schemeClr val="dk1"/>
                        </a:solidFill>
                        <a:latin typeface="Calibri" panose="020F0502020204030204" pitchFamily="34" charset="0"/>
                        <a:ea typeface="+mn-ea"/>
                        <a:cs typeface="+mn-cs"/>
                      </a:endParaRP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Web services:</a:t>
                      </a:r>
                      <a:r>
                        <a:rPr lang="en-US" sz="1200" kern="1200" baseline="0" dirty="0" smtClean="0">
                          <a:solidFill>
                            <a:schemeClr val="dk1"/>
                          </a:solidFill>
                          <a:latin typeface="Calibri" panose="020F0502020204030204" pitchFamily="34" charset="0"/>
                          <a:ea typeface="+mn-ea"/>
                          <a:cs typeface="+mn-cs"/>
                        </a:rPr>
                        <a:t> </a:t>
                      </a:r>
                      <a:r>
                        <a:rPr lang="en-US" sz="1200" kern="1200" dirty="0" smtClean="0">
                          <a:solidFill>
                            <a:schemeClr val="dk1"/>
                          </a:solidFill>
                          <a:latin typeface="Calibri" panose="020F0502020204030204" pitchFamily="34" charset="0"/>
                          <a:ea typeface="+mn-ea"/>
                          <a:cs typeface="+mn-cs"/>
                        </a:rPr>
                        <a:t>SOAP / XML-RPC</a:t>
                      </a: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Database :</a:t>
                      </a:r>
                      <a:r>
                        <a:rPr lang="en-US" sz="1200" kern="1200" baseline="0" dirty="0" smtClean="0">
                          <a:solidFill>
                            <a:schemeClr val="dk1"/>
                          </a:solidFill>
                          <a:latin typeface="Calibri" panose="020F0502020204030204" pitchFamily="34" charset="0"/>
                          <a:ea typeface="+mn-ea"/>
                          <a:cs typeface="+mn-cs"/>
                        </a:rPr>
                        <a:t> </a:t>
                      </a:r>
                      <a:r>
                        <a:rPr lang="en-US" sz="1200" kern="1200" dirty="0" smtClean="0">
                          <a:solidFill>
                            <a:schemeClr val="dk1"/>
                          </a:solidFill>
                          <a:latin typeface="Calibri" panose="020F0502020204030204" pitchFamily="34" charset="0"/>
                          <a:ea typeface="+mn-ea"/>
                          <a:cs typeface="+mn-cs"/>
                        </a:rPr>
                        <a:t>JDBC drivers</a:t>
                      </a: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Directory: LDAP</a:t>
                      </a: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Messaging Oriented service via JMS</a:t>
                      </a: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Service: POP3, IMAP, SMTP</a:t>
                      </a:r>
                    </a:p>
                    <a:p>
                      <a:pPr marL="171450" indent="-171450">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FTP Service</a:t>
                      </a:r>
                      <a:endParaRPr lang="en-US" sz="1200" kern="1200" dirty="0">
                        <a:solidFill>
                          <a:schemeClr val="dk1"/>
                        </a:solidFill>
                        <a:latin typeface="Calibri" panose="020F0502020204030204" pitchFamily="34" charset="0"/>
                        <a:ea typeface="+mn-ea"/>
                        <a:cs typeface="+mn-cs"/>
                      </a:endParaRPr>
                    </a:p>
                  </a:txBody>
                  <a:tcPr/>
                </a:tc>
                <a:tc>
                  <a:txBody>
                    <a:bodyPr/>
                    <a:lstStyle/>
                    <a:p>
                      <a:pPr marL="171450" indent="-171450" algn="ctr">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Web: Http &amp; Https </a:t>
                      </a:r>
                      <a:endParaRPr lang="en-US" sz="1200" kern="1200" dirty="0">
                        <a:solidFill>
                          <a:schemeClr val="dk1"/>
                        </a:solidFill>
                        <a:latin typeface="Calibri" panose="020F0502020204030204" pitchFamily="34" charset="0"/>
                        <a:ea typeface="+mn-ea"/>
                        <a:cs typeface="+mn-cs"/>
                      </a:endParaRPr>
                    </a:p>
                  </a:txBody>
                  <a:tcPr/>
                </a:tc>
                <a:tc>
                  <a:txBody>
                    <a:bodyPr/>
                    <a:lstStyle/>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Http</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Soap</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JDBC</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POP3</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SMTP</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LDAP</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JMS</a:t>
                      </a:r>
                    </a:p>
                    <a:p>
                      <a:pPr marL="285750" indent="-285750" algn="ctr">
                        <a:buFont typeface="Wingdings" panose="05000000000000000000" pitchFamily="2" charset="2"/>
                        <a:buChar char="ü"/>
                      </a:pPr>
                      <a:endParaRPr lang="en-US" dirty="0" smtClean="0"/>
                    </a:p>
                    <a:p>
                      <a:pPr marL="285750" indent="-285750" algn="ctr">
                        <a:buFont typeface="Wingdings" panose="05000000000000000000" pitchFamily="2" charset="2"/>
                        <a:buChar char="ü"/>
                      </a:pPr>
                      <a:endParaRPr lang="en-US" dirty="0" smtClean="0"/>
                    </a:p>
                    <a:p>
                      <a:pPr marL="285750" indent="-285750" algn="ctr">
                        <a:buFont typeface="Wingdings" panose="05000000000000000000" pitchFamily="2" charset="2"/>
                        <a:buChar char="ü"/>
                      </a:pPr>
                      <a:endParaRPr lang="en-US" dirty="0" smtClean="0"/>
                    </a:p>
                    <a:p>
                      <a:pPr marL="285750" indent="-285750" algn="ctr">
                        <a:buFont typeface="Wingdings" panose="05000000000000000000" pitchFamily="2" charset="2"/>
                        <a:buChar char="ü"/>
                      </a:pPr>
                      <a:endParaRPr lang="en-US" dirty="0"/>
                    </a:p>
                  </a:txBody>
                  <a:tcPr/>
                </a:tc>
                <a:tc>
                  <a:txBody>
                    <a:bodyPr/>
                    <a:lstStyle/>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Http</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JDBC</a:t>
                      </a:r>
                    </a:p>
                    <a:p>
                      <a:pPr marL="171450" indent="-171450" algn="ctr" defTabSz="914353" rtl="0" eaLnBrk="1" latinLnBrk="0" hangingPunct="1">
                        <a:buFont typeface="Wingdings" panose="05000000000000000000" pitchFamily="2" charset="2"/>
                        <a:buChar char="ü"/>
                      </a:pPr>
                      <a:r>
                        <a:rPr lang="en-US" sz="1200" kern="1200" dirty="0" smtClean="0">
                          <a:solidFill>
                            <a:schemeClr val="dk1"/>
                          </a:solidFill>
                          <a:latin typeface="Calibri" panose="020F0502020204030204" pitchFamily="34" charset="0"/>
                          <a:ea typeface="+mn-ea"/>
                          <a:cs typeface="+mn-cs"/>
                        </a:rPr>
                        <a:t>JMS</a:t>
                      </a:r>
                      <a:endParaRPr lang="en-US" sz="1200" kern="1200" dirty="0">
                        <a:solidFill>
                          <a:schemeClr val="dk1"/>
                        </a:solidFill>
                        <a:latin typeface="Calibri" panose="020F0502020204030204" pitchFamily="34" charset="0"/>
                        <a:ea typeface="+mn-ea"/>
                        <a:cs typeface="+mn-cs"/>
                      </a:endParaRPr>
                    </a:p>
                  </a:txBody>
                  <a:tcPr/>
                </a:tc>
              </a:tr>
            </a:tbl>
          </a:graphicData>
        </a:graphic>
      </p:graphicFrame>
    </p:spTree>
    <p:extLst>
      <p:ext uri="{BB962C8B-B14F-4D97-AF65-F5344CB8AC3E}">
        <p14:creationId xmlns:p14="http://schemas.microsoft.com/office/powerpoint/2010/main" val="281656646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9600" y="381000"/>
            <a:ext cx="3454535" cy="461665"/>
          </a:xfrm>
          <a:prstGeom prst="rect">
            <a:avLst/>
          </a:prstGeom>
        </p:spPr>
        <p:txBody>
          <a:bodyPr wrap="none">
            <a:spAutoFit/>
          </a:bodyPr>
          <a:lstStyle/>
          <a:p>
            <a:r>
              <a:rPr lang="en-US" sz="2400" cap="all" dirty="0" smtClean="0">
                <a:solidFill>
                  <a:schemeClr val="accent6">
                    <a:lumMod val="75000"/>
                  </a:schemeClr>
                </a:solidFill>
                <a:latin typeface="Calibri" panose="020F0502020204030204" pitchFamily="34" charset="0"/>
                <a:ea typeface="Segoe UI" pitchFamily="34" charset="0"/>
                <a:cs typeface="Segoe UI" pitchFamily="34" charset="0"/>
              </a:rPr>
              <a:t>Tool Recommendation</a:t>
            </a:r>
            <a:endParaRPr lang="en-US" sz="2400" cap="all" dirty="0">
              <a:solidFill>
                <a:schemeClr val="accent6">
                  <a:lumMod val="75000"/>
                </a:schemeClr>
              </a:solidFill>
              <a:latin typeface="Calibri" panose="020F0502020204030204" pitchFamily="34" charset="0"/>
              <a:ea typeface="Segoe UI" pitchFamily="34" charset="0"/>
              <a:cs typeface="Segoe U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10582359"/>
              </p:ext>
            </p:extLst>
          </p:nvPr>
        </p:nvGraphicFramePr>
        <p:xfrm>
          <a:off x="628650" y="1295401"/>
          <a:ext cx="7772400" cy="990600"/>
        </p:xfrm>
        <a:graphic>
          <a:graphicData uri="http://schemas.openxmlformats.org/drawingml/2006/table">
            <a:tbl>
              <a:tblPr>
                <a:tableStyleId>{5C22544A-7EE6-4342-B048-85BDC9FD1C3A}</a:tableStyleId>
              </a:tblPr>
              <a:tblGrid>
                <a:gridCol w="616591"/>
                <a:gridCol w="3151464"/>
                <a:gridCol w="822121"/>
                <a:gridCol w="685101"/>
                <a:gridCol w="1096162"/>
                <a:gridCol w="1400961"/>
              </a:tblGrid>
              <a:tr h="243028">
                <a:tc gridSpan="2">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dirty="0">
                        <a:solidFill>
                          <a:srgbClr val="000000"/>
                        </a:solidFill>
                        <a:effectLst/>
                        <a:latin typeface="Calibri"/>
                      </a:endParaRPr>
                    </a:p>
                  </a:txBody>
                  <a:tcPr marL="9525" marR="9525" marT="9525" marB="0" anchor="b"/>
                </a:tc>
                <a:tc gridSpan="3">
                  <a:txBody>
                    <a:bodyPr/>
                    <a:lstStyle/>
                    <a:p>
                      <a:pPr algn="ctr" fontAlgn="b"/>
                      <a:r>
                        <a:rPr lang="en-US" sz="1200" b="1" u="none" strike="noStrike" dirty="0">
                          <a:effectLst/>
                          <a:latin typeface="Calibri" pitchFamily="34" charset="0"/>
                        </a:rPr>
                        <a:t>Commercial Tools</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pPr algn="l" fontAlgn="b"/>
                      <a:endParaRPr lang="en-US" sz="1100" b="1" i="0" u="none" strike="noStrike" dirty="0">
                        <a:solidFill>
                          <a:srgbClr val="000000"/>
                        </a:solidFill>
                        <a:effectLst/>
                        <a:latin typeface="Calibri"/>
                      </a:endParaRPr>
                    </a:p>
                  </a:txBody>
                  <a:tcPr marL="9525" marR="9525" marT="9525" marB="0" anchor="b">
                    <a:solidFill>
                      <a:schemeClr val="accent2">
                        <a:lumMod val="60000"/>
                        <a:lumOff val="40000"/>
                      </a:schemeClr>
                    </a:solidFill>
                  </a:tcPr>
                </a:tc>
                <a:tc>
                  <a:txBody>
                    <a:bodyPr/>
                    <a:lstStyle/>
                    <a:p>
                      <a:pPr algn="l" fontAlgn="b"/>
                      <a:r>
                        <a:rPr lang="en-US" sz="1200" b="1" u="none" strike="noStrike" dirty="0">
                          <a:effectLst/>
                          <a:latin typeface="Calibri" pitchFamily="34" charset="0"/>
                        </a:rPr>
                        <a:t>Open Source </a:t>
                      </a:r>
                      <a:r>
                        <a:rPr lang="en-US" sz="1200" b="1" u="none" strike="noStrike" dirty="0" smtClean="0">
                          <a:effectLst/>
                          <a:latin typeface="Calibri" pitchFamily="34" charset="0"/>
                        </a:rPr>
                        <a:t>Tool</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r>
              <a:tr h="243028">
                <a:tc>
                  <a:txBody>
                    <a:bodyPr/>
                    <a:lstStyle/>
                    <a:p>
                      <a:pPr algn="ctr" fontAlgn="b"/>
                      <a:r>
                        <a:rPr lang="en-US" sz="1200" b="1" u="none" strike="noStrike" dirty="0" smtClean="0">
                          <a:effectLst/>
                          <a:latin typeface="Calibri" pitchFamily="34" charset="0"/>
                        </a:rPr>
                        <a:t>Sl. </a:t>
                      </a:r>
                      <a:r>
                        <a:rPr lang="en-US" sz="1200" b="1" u="none" strike="noStrike" dirty="0">
                          <a:effectLst/>
                          <a:latin typeface="Calibri" pitchFamily="34" charset="0"/>
                        </a:rPr>
                        <a:t>No</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u="none" strike="noStrike" dirty="0">
                          <a:effectLst/>
                          <a:latin typeface="Calibri" pitchFamily="34" charset="0"/>
                        </a:rPr>
                        <a:t>Technology</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u="none" strike="noStrike" dirty="0">
                          <a:effectLst/>
                          <a:latin typeface="Calibri" pitchFamily="34" charset="0"/>
                        </a:rPr>
                        <a:t>Loadrunner</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u="none" strike="noStrike" dirty="0">
                          <a:effectLst/>
                          <a:latin typeface="Calibri" pitchFamily="34" charset="0"/>
                        </a:rPr>
                        <a:t>Neoload</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smtClean="0">
                          <a:solidFill>
                            <a:srgbClr val="000000"/>
                          </a:solidFill>
                          <a:effectLst/>
                          <a:latin typeface="Calibri" pitchFamily="34" charset="0"/>
                        </a:rPr>
                        <a:t>Silk Performer</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u="none" strike="noStrike" dirty="0" smtClean="0">
                          <a:effectLst/>
                          <a:latin typeface="Calibri" pitchFamily="34" charset="0"/>
                        </a:rPr>
                        <a:t>Apache Jmeter </a:t>
                      </a:r>
                      <a:endParaRPr lang="en-US" sz="1200" b="1"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r>
              <a:tr h="252272">
                <a:tc>
                  <a:txBody>
                    <a:bodyPr/>
                    <a:lstStyle/>
                    <a:p>
                      <a:pPr algn="ctr" fontAlgn="b"/>
                      <a:endParaRPr lang="en-US" sz="1100" b="0"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l" defTabSz="914353" rtl="0" eaLnBrk="1" fontAlgn="b" latinLnBrk="0" hangingPunct="1"/>
                      <a:r>
                        <a:rPr lang="en-US" sz="1200" kern="1200" dirty="0" smtClean="0">
                          <a:solidFill>
                            <a:srgbClr val="17375E"/>
                          </a:solidFill>
                          <a:latin typeface="Calibri" panose="020F0502020204030204" pitchFamily="34" charset="0"/>
                          <a:ea typeface="+mn-ea"/>
                          <a:cs typeface="+mn-cs"/>
                        </a:rPr>
                        <a:t>Cost Impact</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1" i="0" u="none" strike="noStrike" dirty="0" smtClean="0">
                          <a:solidFill>
                            <a:srgbClr val="FFC000"/>
                          </a:solidFill>
                          <a:effectLst/>
                          <a:latin typeface="Calibri" pitchFamily="34" charset="0"/>
                        </a:rPr>
                        <a:t>High</a:t>
                      </a:r>
                      <a:endParaRPr lang="en-US" sz="1100" b="1" i="0" u="none" strike="noStrike" dirty="0">
                        <a:solidFill>
                          <a:srgbClr val="FFC000"/>
                        </a:solidFill>
                        <a:effectLst/>
                        <a:latin typeface="Calibri"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100" b="1" i="0" u="none" strike="noStrike" kern="1200" dirty="0" smtClean="0">
                          <a:solidFill>
                            <a:srgbClr val="0070C0"/>
                          </a:solidFill>
                          <a:effectLst/>
                          <a:latin typeface="Calibri" pitchFamily="34" charset="0"/>
                          <a:ea typeface="+mn-ea"/>
                          <a:cs typeface="+mn-cs"/>
                        </a:rPr>
                        <a:t>Medium</a:t>
                      </a:r>
                      <a:endParaRPr lang="en-US" sz="1100" b="1" i="0" u="none" strike="noStrike" kern="1200" dirty="0">
                        <a:solidFill>
                          <a:srgbClr val="0070C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100" b="1" i="0" u="none" strike="noStrike" kern="1200" dirty="0" smtClean="0">
                          <a:solidFill>
                            <a:srgbClr val="0070C0"/>
                          </a:solidFill>
                          <a:effectLst/>
                          <a:latin typeface="Calibri" pitchFamily="34" charset="0"/>
                          <a:ea typeface="+mn-ea"/>
                          <a:cs typeface="+mn-cs"/>
                        </a:rPr>
                        <a:t>Medium</a:t>
                      </a:r>
                      <a:endParaRPr lang="en-US" sz="1100" b="1" i="0" u="none" strike="noStrike" kern="1200" dirty="0">
                        <a:solidFill>
                          <a:srgbClr val="0070C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1" i="0" u="none" strike="noStrike" kern="1200" dirty="0" smtClean="0">
                          <a:solidFill>
                            <a:srgbClr val="008000"/>
                          </a:solidFill>
                          <a:effectLst/>
                          <a:latin typeface="Calibri" pitchFamily="34" charset="0"/>
                          <a:ea typeface="+mn-ea"/>
                          <a:cs typeface="+mn-cs"/>
                        </a:rPr>
                        <a:t>Nil</a:t>
                      </a:r>
                      <a:endParaRPr lang="en-US" sz="1100" b="1" i="0" u="none" strike="noStrike" kern="1200" dirty="0">
                        <a:solidFill>
                          <a:srgbClr val="00800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252272">
                <a:tc>
                  <a:txBody>
                    <a:bodyPr/>
                    <a:lstStyle/>
                    <a:p>
                      <a:pPr algn="ctr" fontAlgn="b"/>
                      <a:endParaRPr lang="en-US" sz="1100" b="0"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l" defTabSz="914353" rtl="0" eaLnBrk="1" fontAlgn="b" latinLnBrk="0" hangingPunct="1"/>
                      <a:r>
                        <a:rPr lang="en-US" sz="1200" kern="1200" dirty="0" smtClean="0">
                          <a:solidFill>
                            <a:srgbClr val="17375E"/>
                          </a:solidFill>
                          <a:latin typeface="Calibri" panose="020F0502020204030204" pitchFamily="34" charset="0"/>
                          <a:ea typeface="+mn-ea"/>
                          <a:cs typeface="+mn-cs"/>
                        </a:rPr>
                        <a:t>Tool support from Vendor</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1" i="0" u="none" strike="noStrike" dirty="0" smtClean="0">
                          <a:solidFill>
                            <a:srgbClr val="008000"/>
                          </a:solidFill>
                          <a:effectLst/>
                          <a:latin typeface="Calibri" pitchFamily="34" charset="0"/>
                        </a:rPr>
                        <a:t>High</a:t>
                      </a:r>
                      <a:endParaRPr lang="en-US" sz="1100" b="1" i="0" u="none" strike="noStrike" dirty="0">
                        <a:solidFill>
                          <a:srgbClr val="008000"/>
                        </a:solidFill>
                        <a:effectLst/>
                        <a:latin typeface="Calibri"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100" b="1" i="0" u="none" strike="noStrike" kern="1200" dirty="0" smtClean="0">
                          <a:solidFill>
                            <a:srgbClr val="008000"/>
                          </a:solidFill>
                          <a:effectLst/>
                          <a:latin typeface="Calibri" pitchFamily="34" charset="0"/>
                          <a:ea typeface="+mn-ea"/>
                          <a:cs typeface="+mn-cs"/>
                        </a:rPr>
                        <a:t>High</a:t>
                      </a:r>
                      <a:endParaRPr lang="en-US" sz="1100" b="1" i="0" u="none" strike="noStrike" kern="1200" dirty="0">
                        <a:solidFill>
                          <a:srgbClr val="00800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100" b="1" i="0" u="none" strike="noStrike" kern="1200" dirty="0" smtClean="0">
                          <a:solidFill>
                            <a:srgbClr val="008000"/>
                          </a:solidFill>
                          <a:effectLst/>
                          <a:latin typeface="Calibri" pitchFamily="34" charset="0"/>
                          <a:ea typeface="+mn-ea"/>
                          <a:cs typeface="+mn-cs"/>
                        </a:rPr>
                        <a:t>High</a:t>
                      </a:r>
                      <a:endParaRPr lang="en-US" sz="1100" b="1" i="0" u="none" strike="noStrike" kern="1200" dirty="0">
                        <a:solidFill>
                          <a:srgbClr val="00800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1" i="0" u="none" strike="noStrike" kern="1200" dirty="0" smtClean="0">
                          <a:solidFill>
                            <a:srgbClr val="0070C0"/>
                          </a:solidFill>
                          <a:effectLst/>
                          <a:latin typeface="Calibri" pitchFamily="34" charset="0"/>
                          <a:ea typeface="+mn-ea"/>
                          <a:cs typeface="+mn-cs"/>
                        </a:rPr>
                        <a:t>Medium</a:t>
                      </a:r>
                      <a:endParaRPr lang="en-US" sz="1100" b="1" i="0" u="none" strike="noStrike" kern="1200" dirty="0">
                        <a:solidFill>
                          <a:srgbClr val="0070C0"/>
                        </a:solidFill>
                        <a:effectLst/>
                        <a:latin typeface="Calibri"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5" name="Rectangle 4"/>
          <p:cNvSpPr/>
          <p:nvPr/>
        </p:nvSpPr>
        <p:spPr>
          <a:xfrm>
            <a:off x="3354654" y="2399671"/>
            <a:ext cx="2186432" cy="276999"/>
          </a:xfrm>
          <a:prstGeom prst="rect">
            <a:avLst/>
          </a:prstGeom>
        </p:spPr>
        <p:txBody>
          <a:bodyPr wrap="none">
            <a:spAutoFit/>
          </a:bodyPr>
          <a:lstStyle/>
          <a:p>
            <a:pPr algn="ctr" fontAlgn="b"/>
            <a:r>
              <a:rPr lang="en-US" sz="1200" b="1" dirty="0">
                <a:solidFill>
                  <a:srgbClr val="17375E"/>
                </a:solidFill>
                <a:latin typeface="Calibri" panose="020F0502020204030204" pitchFamily="34" charset="0"/>
              </a:rPr>
              <a:t>Technology/Protocol</a:t>
            </a:r>
            <a:r>
              <a:rPr lang="en-US" sz="1100" b="1" dirty="0">
                <a:solidFill>
                  <a:srgbClr val="000000"/>
                </a:solidFill>
                <a:latin typeface="Calibri"/>
              </a:rPr>
              <a:t> </a:t>
            </a:r>
            <a:r>
              <a:rPr lang="en-US" sz="1200" b="1" dirty="0">
                <a:solidFill>
                  <a:srgbClr val="17375E"/>
                </a:solidFill>
                <a:latin typeface="Calibri" panose="020F0502020204030204" pitchFamily="34" charset="0"/>
              </a:rPr>
              <a:t>Feasibility</a:t>
            </a:r>
          </a:p>
        </p:txBody>
      </p:sp>
      <p:graphicFrame>
        <p:nvGraphicFramePr>
          <p:cNvPr id="6" name="Table 5"/>
          <p:cNvGraphicFramePr>
            <a:graphicFrameLocks noGrp="1"/>
          </p:cNvGraphicFramePr>
          <p:nvPr>
            <p:extLst>
              <p:ext uri="{D42A27DB-BD31-4B8C-83A1-F6EECF244321}">
                <p14:modId xmlns:p14="http://schemas.microsoft.com/office/powerpoint/2010/main" val="3655373706"/>
              </p:ext>
            </p:extLst>
          </p:nvPr>
        </p:nvGraphicFramePr>
        <p:xfrm>
          <a:off x="628648" y="2718435"/>
          <a:ext cx="7772402" cy="192405"/>
        </p:xfrm>
        <a:graphic>
          <a:graphicData uri="http://schemas.openxmlformats.org/drawingml/2006/table">
            <a:tbl>
              <a:tblPr>
                <a:tableStyleId>{5C22544A-7EE6-4342-B048-85BDC9FD1C3A}</a:tableStyleId>
              </a:tblPr>
              <a:tblGrid>
                <a:gridCol w="616591"/>
                <a:gridCol w="3151464"/>
                <a:gridCol w="822121"/>
                <a:gridCol w="685102"/>
                <a:gridCol w="1096162"/>
                <a:gridCol w="1400962"/>
              </a:tblGrid>
              <a:tr h="177165">
                <a:tc>
                  <a:txBody>
                    <a:bodyPr/>
                    <a:lstStyle/>
                    <a:p>
                      <a:pPr algn="ctr" fontAlgn="b"/>
                      <a:r>
                        <a:rPr lang="en-US" sz="1100" u="none" strike="noStrike" dirty="0">
                          <a:effectLst/>
                          <a:latin typeface="Calibri" pitchFamily="34" charset="0"/>
                        </a:rPr>
                        <a:t>1</a:t>
                      </a:r>
                      <a:endParaRPr lang="en-US" sz="1100" b="0" i="0" u="none" strike="noStrike" dirty="0">
                        <a:solidFill>
                          <a:srgbClr val="000000"/>
                        </a:solidFill>
                        <a:effectLst/>
                        <a:latin typeface="Calibri"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200" kern="1200" dirty="0" smtClean="0">
                          <a:solidFill>
                            <a:srgbClr val="17375E"/>
                          </a:solidFill>
                          <a:latin typeface="Calibri" panose="020F0502020204030204" pitchFamily="34" charset="0"/>
                          <a:ea typeface="+mn-ea"/>
                          <a:cs typeface="+mn-cs"/>
                        </a:rPr>
                        <a:t>Web/</a:t>
                      </a:r>
                      <a:r>
                        <a:rPr lang="en-US" sz="1200" kern="1200" dirty="0" err="1" smtClean="0">
                          <a:solidFill>
                            <a:srgbClr val="17375E"/>
                          </a:solidFill>
                          <a:latin typeface="Calibri" panose="020F0502020204030204" pitchFamily="34" charset="0"/>
                          <a:ea typeface="+mn-ea"/>
                          <a:cs typeface="+mn-cs"/>
                        </a:rPr>
                        <a:t>Webservices</a:t>
                      </a:r>
                      <a:endParaRPr lang="en-US" sz="1200" kern="1200" dirty="0">
                        <a:solidFill>
                          <a:srgbClr val="17375E"/>
                        </a:solidFill>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b="1" i="0" u="none" strike="noStrike" dirty="0">
                          <a:solidFill>
                            <a:srgbClr val="008000"/>
                          </a:solidFill>
                          <a:effectLst/>
                          <a:latin typeface="Symbol"/>
                        </a:rPr>
                        <a:t>Ö</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b="1" i="0" u="none" strike="noStrike" dirty="0" smtClean="0">
                          <a:solidFill>
                            <a:srgbClr val="008000"/>
                          </a:solidFill>
                          <a:effectLst/>
                          <a:latin typeface="Symbol"/>
                        </a:rPr>
                        <a:t>Ö</a:t>
                      </a:r>
                      <a:endParaRPr lang="en-US" sz="1100" b="1" i="0" u="none" strike="noStrike" dirty="0">
                        <a:solidFill>
                          <a:srgbClr val="008000"/>
                        </a:solidFill>
                        <a:effectLst/>
                        <a:latin typeface="Symbo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b="1" i="0" u="none" strike="noStrike" dirty="0" smtClean="0">
                          <a:solidFill>
                            <a:srgbClr val="008000"/>
                          </a:solidFill>
                          <a:effectLst/>
                          <a:latin typeface="Symbol"/>
                        </a:rPr>
                        <a:t>Ö</a:t>
                      </a:r>
                      <a:endParaRPr lang="en-US" sz="1100" b="1" i="0" u="none" strike="noStrike" dirty="0">
                        <a:solidFill>
                          <a:srgbClr val="008000"/>
                        </a:solidFill>
                        <a:effectLst/>
                        <a:latin typeface="Symbo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353" rtl="0" eaLnBrk="1" fontAlgn="ctr" latinLnBrk="0" hangingPunct="1">
                        <a:lnSpc>
                          <a:spcPct val="100000"/>
                        </a:lnSpc>
                        <a:spcBef>
                          <a:spcPts val="0"/>
                        </a:spcBef>
                        <a:spcAft>
                          <a:spcPts val="0"/>
                        </a:spcAft>
                        <a:buClrTx/>
                        <a:buSzTx/>
                        <a:buFontTx/>
                        <a:buNone/>
                        <a:tabLst/>
                        <a:defRPr/>
                      </a:pPr>
                      <a:r>
                        <a:rPr lang="en-US" sz="1100" b="1" i="0" u="none" strike="noStrike" dirty="0" smtClean="0">
                          <a:solidFill>
                            <a:srgbClr val="008000"/>
                          </a:solidFill>
                          <a:effectLst/>
                          <a:latin typeface="Symbol"/>
                        </a:rPr>
                        <a:t>Ö</a:t>
                      </a:r>
                      <a:endParaRPr lang="en-US" sz="1100" b="1" i="0" u="none" strike="noStrike" dirty="0">
                        <a:solidFill>
                          <a:srgbClr val="FF0000"/>
                        </a:solidFill>
                        <a:effectLst/>
                        <a:latin typeface="Monotype Corsiv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7" name="Rectangle 6"/>
          <p:cNvSpPr/>
          <p:nvPr/>
        </p:nvSpPr>
        <p:spPr>
          <a:xfrm>
            <a:off x="609600" y="3328034"/>
            <a:ext cx="7791450" cy="2172390"/>
          </a:xfrm>
          <a:prstGeom prst="rect">
            <a:avLst/>
          </a:prstGeom>
        </p:spPr>
        <p:txBody>
          <a:bodyPr wrap="square">
            <a:spAutoFit/>
          </a:bodyPr>
          <a:lstStyle/>
          <a:p>
            <a:pPr>
              <a:spcBef>
                <a:spcPts val="100"/>
              </a:spcBef>
              <a:spcAft>
                <a:spcPts val="500"/>
              </a:spcAft>
            </a:pPr>
            <a:r>
              <a:rPr lang="en-US" sz="1200" b="1" dirty="0">
                <a:solidFill>
                  <a:srgbClr val="17375E"/>
                </a:solidFill>
                <a:latin typeface="Calibri" panose="020F0502020204030204" pitchFamily="34" charset="0"/>
              </a:rPr>
              <a:t>Recommendation </a:t>
            </a:r>
            <a:r>
              <a:rPr lang="en-US" sz="1200" dirty="0">
                <a:solidFill>
                  <a:srgbClr val="17375E"/>
                </a:solidFill>
                <a:latin typeface="Calibri" panose="020F0502020204030204" pitchFamily="34" charset="0"/>
              </a:rPr>
              <a:t>–Apache Jmeter with Blaze meter </a:t>
            </a:r>
          </a:p>
          <a:p>
            <a:pPr>
              <a:spcBef>
                <a:spcPts val="100"/>
              </a:spcBef>
              <a:spcAft>
                <a:spcPts val="500"/>
              </a:spcAft>
            </a:pPr>
            <a:r>
              <a:rPr lang="en-US" sz="1200" b="1" dirty="0" smtClean="0">
                <a:solidFill>
                  <a:srgbClr val="17375E"/>
                </a:solidFill>
                <a:latin typeface="Calibri" panose="020F0502020204030204" pitchFamily="34" charset="0"/>
              </a:rPr>
              <a:t>Motives</a:t>
            </a:r>
            <a:r>
              <a:rPr lang="en-US" sz="1200" dirty="0" smtClean="0">
                <a:solidFill>
                  <a:srgbClr val="17375E"/>
                </a:solidFill>
                <a:latin typeface="Calibri" panose="020F0502020204030204" pitchFamily="34" charset="0"/>
              </a:rPr>
              <a:t> - </a:t>
            </a:r>
          </a:p>
          <a:p>
            <a:pPr marL="171450" indent="-171450">
              <a:buFont typeface="Arial" pitchFamily="34" charset="0"/>
              <a:buChar char="•"/>
            </a:pPr>
            <a:r>
              <a:rPr lang="en-US" sz="1200" dirty="0" smtClean="0">
                <a:solidFill>
                  <a:srgbClr val="17375E"/>
                </a:solidFill>
                <a:latin typeface="Calibri" panose="020F0502020204030204" pitchFamily="34" charset="0"/>
              </a:rPr>
              <a:t>Most </a:t>
            </a:r>
            <a:r>
              <a:rPr lang="en-US" sz="1200" dirty="0">
                <a:solidFill>
                  <a:srgbClr val="17375E"/>
                </a:solidFill>
                <a:latin typeface="Calibri" panose="020F0502020204030204" pitchFamily="34" charset="0"/>
              </a:rPr>
              <a:t>popular &amp; preferred open source performance testing tool . </a:t>
            </a:r>
          </a:p>
          <a:p>
            <a:pPr marL="171450" indent="-171450">
              <a:lnSpc>
                <a:spcPct val="150000"/>
              </a:lnSpc>
              <a:buFont typeface="Arial" pitchFamily="34" charset="0"/>
              <a:buChar char="•"/>
              <a:defRPr/>
            </a:pPr>
            <a:r>
              <a:rPr lang="en-US" sz="1200" dirty="0">
                <a:solidFill>
                  <a:srgbClr val="17375E"/>
                </a:solidFill>
                <a:latin typeface="Calibri" panose="020F0502020204030204" pitchFamily="34" charset="0"/>
              </a:rPr>
              <a:t>Available resources having competency is considerable . </a:t>
            </a:r>
          </a:p>
          <a:p>
            <a:pPr marL="171450" indent="-171450">
              <a:lnSpc>
                <a:spcPct val="150000"/>
              </a:lnSpc>
              <a:buFont typeface="Arial" pitchFamily="34" charset="0"/>
              <a:buChar char="•"/>
              <a:defRPr/>
            </a:pPr>
            <a:r>
              <a:rPr lang="en-US" sz="1200" dirty="0">
                <a:solidFill>
                  <a:srgbClr val="17375E"/>
                </a:solidFill>
                <a:latin typeface="Calibri" panose="020F0502020204030204" pitchFamily="34" charset="0"/>
              </a:rPr>
              <a:t>Cognizant provides Solution accelerators –”Glog “ (Jmeter Reporting tool) </a:t>
            </a:r>
          </a:p>
          <a:p>
            <a:pPr marL="171450" indent="-171450">
              <a:lnSpc>
                <a:spcPct val="150000"/>
              </a:lnSpc>
              <a:buFont typeface="Arial" pitchFamily="34" charset="0"/>
              <a:buChar char="•"/>
              <a:defRPr/>
            </a:pPr>
            <a:r>
              <a:rPr lang="en-US" sz="1200" dirty="0">
                <a:solidFill>
                  <a:srgbClr val="17375E"/>
                </a:solidFill>
                <a:latin typeface="Calibri" panose="020F0502020204030204" pitchFamily="34" charset="0"/>
              </a:rPr>
              <a:t>Less scripting efforts as compared to other tools because of its user friendly GUI</a:t>
            </a:r>
          </a:p>
          <a:p>
            <a:pPr marL="171450" indent="-171450">
              <a:lnSpc>
                <a:spcPct val="150000"/>
              </a:lnSpc>
              <a:buFont typeface="Arial" pitchFamily="34" charset="0"/>
              <a:buChar char="•"/>
              <a:defRPr/>
            </a:pPr>
            <a:r>
              <a:rPr lang="en-US" sz="1200" dirty="0">
                <a:solidFill>
                  <a:srgbClr val="17375E"/>
                </a:solidFill>
                <a:latin typeface="Calibri" panose="020F0502020204030204" pitchFamily="34" charset="0"/>
              </a:rPr>
              <a:t>Supports Integrated real-time, Tomcat collectors for Monitoring</a:t>
            </a:r>
          </a:p>
          <a:p>
            <a:pPr marL="171450" indent="-171450">
              <a:lnSpc>
                <a:spcPct val="150000"/>
              </a:lnSpc>
              <a:buFont typeface="Arial" pitchFamily="34" charset="0"/>
              <a:buChar char="•"/>
              <a:defRPr/>
            </a:pPr>
            <a:r>
              <a:rPr lang="en-US" sz="1200" dirty="0">
                <a:solidFill>
                  <a:srgbClr val="17375E"/>
                </a:solidFill>
                <a:latin typeface="Calibri" panose="020F0502020204030204" pitchFamily="34" charset="0"/>
              </a:rPr>
              <a:t> Installation and maintenance is easy , Cross platform support. </a:t>
            </a:r>
          </a:p>
        </p:txBody>
      </p:sp>
      <p:pic>
        <p:nvPicPr>
          <p:cNvPr id="10" name="Picture 9"/>
          <p:cNvPicPr>
            <a:picLocks noChangeAspect="1"/>
          </p:cNvPicPr>
          <p:nvPr/>
        </p:nvPicPr>
        <p:blipFill>
          <a:blip r:embed="rId2"/>
          <a:stretch>
            <a:fillRect/>
          </a:stretch>
        </p:blipFill>
        <p:spPr>
          <a:xfrm>
            <a:off x="5943600" y="3359076"/>
            <a:ext cx="2362200" cy="1060524"/>
          </a:xfrm>
          <a:prstGeom prst="rect">
            <a:avLst/>
          </a:prstGeom>
        </p:spPr>
      </p:pic>
    </p:spTree>
    <p:extLst>
      <p:ext uri="{BB962C8B-B14F-4D97-AF65-F5344CB8AC3E}">
        <p14:creationId xmlns:p14="http://schemas.microsoft.com/office/powerpoint/2010/main" val="3809884387"/>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821216" cy="304800"/>
          </a:xfrm>
        </p:spPr>
        <p:txBody>
          <a:bodyPr/>
          <a:lstStyle/>
          <a:p>
            <a:r>
              <a:rPr lang="en-US" sz="2400" dirty="0" smtClean="0">
                <a:solidFill>
                  <a:schemeClr val="accent6">
                    <a:lumMod val="75000"/>
                  </a:schemeClr>
                </a:solidFill>
                <a:latin typeface="Calibri" panose="020F0502020204030204" pitchFamily="34" charset="0"/>
              </a:rPr>
              <a:t>Load runner VS Apache</a:t>
            </a:r>
            <a:r>
              <a:rPr lang="en-US" sz="2000" b="1" dirty="0" smtClean="0">
                <a:solidFill>
                  <a:schemeClr val="accent6">
                    <a:lumMod val="50000"/>
                  </a:schemeClr>
                </a:solidFill>
                <a:latin typeface="Calibri" panose="020F0502020204030204" pitchFamily="34" charset="0"/>
                <a:ea typeface="+mn-ea"/>
                <a:cs typeface="Arial" panose="020B0604020202020204" pitchFamily="34" charset="0"/>
              </a:rPr>
              <a:t> </a:t>
            </a:r>
            <a:r>
              <a:rPr lang="en-US" sz="2400" dirty="0">
                <a:solidFill>
                  <a:schemeClr val="accent6">
                    <a:lumMod val="75000"/>
                  </a:schemeClr>
                </a:solidFill>
                <a:latin typeface="Calibri" panose="020F0502020204030204" pitchFamily="34" charset="0"/>
              </a:rPr>
              <a:t>Jmeter</a:t>
            </a:r>
            <a:r>
              <a:rPr lang="en-US" sz="2000" b="1" dirty="0" smtClean="0">
                <a:solidFill>
                  <a:schemeClr val="accent6">
                    <a:lumMod val="50000"/>
                  </a:schemeClr>
                </a:solidFill>
                <a:latin typeface="Calibri" panose="020F0502020204030204" pitchFamily="34" charset="0"/>
                <a:ea typeface="+mn-ea"/>
                <a:cs typeface="Arial" panose="020B0604020202020204" pitchFamily="34" charset="0"/>
              </a:rPr>
              <a:t> </a:t>
            </a:r>
            <a:endParaRPr lang="en-US" sz="2000" b="1" dirty="0">
              <a:solidFill>
                <a:schemeClr val="accent6">
                  <a:lumMod val="50000"/>
                </a:schemeClr>
              </a:solidFill>
              <a:latin typeface="Calibri" panose="020F0502020204030204" pitchFamily="34" charset="0"/>
              <a:ea typeface="+mn-ea"/>
              <a:cs typeface="Arial" panose="020B0604020202020204" pitchFamily="34" charset="0"/>
            </a:endParaRPr>
          </a:p>
        </p:txBody>
      </p:sp>
      <p:sp>
        <p:nvSpPr>
          <p:cNvPr id="9" name="TextBox 8"/>
          <p:cNvSpPr txBox="1"/>
          <p:nvPr/>
        </p:nvSpPr>
        <p:spPr bwMode="auto">
          <a:xfrm>
            <a:off x="419100" y="1293911"/>
            <a:ext cx="8001000" cy="369332"/>
          </a:xfrm>
          <a:prstGeom prst="rect">
            <a:avLst/>
          </a:prstGeom>
          <a:solidFill>
            <a:schemeClr val="bg1">
              <a:lumMod val="95000"/>
            </a:schemeClr>
          </a:solidFill>
          <a:ln w="9525">
            <a:solidFill>
              <a:schemeClr val="accent2">
                <a:lumMod val="60000"/>
                <a:lumOff val="40000"/>
              </a:schemeClr>
            </a:solidFill>
            <a:miter lim="800000"/>
            <a:headEnd/>
            <a:tailEnd type="none" w="lg" len="lg"/>
          </a:ln>
        </p:spPr>
        <p:txBody>
          <a:bodyPr wrap="square" rtlCol="0">
            <a:spAutoFit/>
          </a:bodyPr>
          <a:lstStyle/>
          <a:p>
            <a:pPr marL="171450" indent="-171450">
              <a:lnSpc>
                <a:spcPct val="150000"/>
              </a:lnSpc>
              <a:spcBef>
                <a:spcPts val="100"/>
              </a:spcBef>
              <a:spcAft>
                <a:spcPts val="500"/>
              </a:spcAft>
              <a:buFont typeface="Wingdings" panose="05000000000000000000" pitchFamily="2" charset="2"/>
              <a:buChar char="ü"/>
              <a:defRPr/>
            </a:pPr>
            <a:r>
              <a:rPr lang="en-US" sz="1200" dirty="0">
                <a:solidFill>
                  <a:srgbClr val="17375E"/>
                </a:solidFill>
                <a:latin typeface="Calibri" panose="020F0502020204030204" pitchFamily="34" charset="0"/>
              </a:rPr>
              <a:t>To get the better understanding, below is the comparison sheet between Load runner and Apache jmeter. </a:t>
            </a:r>
          </a:p>
        </p:txBody>
      </p:sp>
      <p:graphicFrame>
        <p:nvGraphicFramePr>
          <p:cNvPr id="22" name="Object 21"/>
          <p:cNvGraphicFramePr>
            <a:graphicFrameLocks noChangeAspect="1"/>
          </p:cNvGraphicFramePr>
          <p:nvPr>
            <p:extLst>
              <p:ext uri="{D42A27DB-BD31-4B8C-83A1-F6EECF244321}">
                <p14:modId xmlns:p14="http://schemas.microsoft.com/office/powerpoint/2010/main" val="1147052251"/>
              </p:ext>
            </p:extLst>
          </p:nvPr>
        </p:nvGraphicFramePr>
        <p:xfrm>
          <a:off x="3048000" y="2057400"/>
          <a:ext cx="2743200" cy="1066800"/>
        </p:xfrm>
        <a:graphic>
          <a:graphicData uri="http://schemas.openxmlformats.org/presentationml/2006/ole">
            <mc:AlternateContent xmlns:mc="http://schemas.openxmlformats.org/markup-compatibility/2006">
              <mc:Choice xmlns:v="urn:schemas-microsoft-com:vml" Requires="v">
                <p:oleObj spid="_x0000_s2062" name="Worksheet" showAsIcon="1" r:id="rId4" imgW="914400" imgH="771480" progId="Excel.Sheet.8">
                  <p:embed/>
                </p:oleObj>
              </mc:Choice>
              <mc:Fallback>
                <p:oleObj name="Worksheet" showAsIcon="1" r:id="rId4" imgW="914400" imgH="771480" progId="Excel.Sheet.8">
                  <p:embed/>
                  <p:pic>
                    <p:nvPicPr>
                      <p:cNvPr id="0" name=""/>
                      <p:cNvPicPr/>
                      <p:nvPr/>
                    </p:nvPicPr>
                    <p:blipFill>
                      <a:blip r:embed="rId5"/>
                      <a:stretch>
                        <a:fillRect/>
                      </a:stretch>
                    </p:blipFill>
                    <p:spPr>
                      <a:xfrm>
                        <a:off x="3048000" y="2057400"/>
                        <a:ext cx="2743200" cy="1066800"/>
                      </a:xfrm>
                      <a:prstGeom prst="rect">
                        <a:avLst/>
                      </a:prstGeom>
                    </p:spPr>
                  </p:pic>
                </p:oleObj>
              </mc:Fallback>
            </mc:AlternateContent>
          </a:graphicData>
        </a:graphic>
      </p:graphicFrame>
    </p:spTree>
    <p:extLst>
      <p:ext uri="{BB962C8B-B14F-4D97-AF65-F5344CB8AC3E}">
        <p14:creationId xmlns:p14="http://schemas.microsoft.com/office/powerpoint/2010/main" val="370086895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45016" cy="539356"/>
          </a:xfrm>
        </p:spPr>
        <p:txBody>
          <a:bodyPr/>
          <a:lstStyle/>
          <a:p>
            <a:r>
              <a:rPr lang="en-US" sz="2400" dirty="0">
                <a:solidFill>
                  <a:schemeClr val="accent6">
                    <a:lumMod val="75000"/>
                  </a:schemeClr>
                </a:solidFill>
                <a:latin typeface="Calibri" panose="020F0502020204030204" pitchFamily="34" charset="0"/>
              </a:rPr>
              <a:t>Apache</a:t>
            </a:r>
            <a:r>
              <a:rPr lang="en-US" sz="2000" dirty="0" smtClean="0">
                <a:latin typeface="Verdana" pitchFamily="34" charset="0"/>
              </a:rPr>
              <a:t> </a:t>
            </a:r>
            <a:r>
              <a:rPr lang="en-US" sz="2400" dirty="0" smtClean="0">
                <a:solidFill>
                  <a:schemeClr val="accent6">
                    <a:lumMod val="75000"/>
                  </a:schemeClr>
                </a:solidFill>
                <a:latin typeface="Calibri" panose="020F0502020204030204" pitchFamily="34" charset="0"/>
              </a:rPr>
              <a:t>Jemter,  </a:t>
            </a:r>
            <a:r>
              <a:rPr lang="en-US" sz="2400" dirty="0">
                <a:solidFill>
                  <a:schemeClr val="accent6">
                    <a:lumMod val="75000"/>
                  </a:schemeClr>
                </a:solidFill>
                <a:latin typeface="Calibri" panose="020F0502020204030204" pitchFamily="34" charset="0"/>
              </a:rPr>
              <a:t>Blaze </a:t>
            </a:r>
            <a:r>
              <a:rPr lang="en-US" sz="2400" dirty="0" smtClean="0">
                <a:solidFill>
                  <a:schemeClr val="accent6">
                    <a:lumMod val="75000"/>
                  </a:schemeClr>
                </a:solidFill>
                <a:latin typeface="Calibri" panose="020F0502020204030204" pitchFamily="34" charset="0"/>
              </a:rPr>
              <a:t>Meter &amp; Glog</a:t>
            </a:r>
            <a:endParaRPr lang="en-US" sz="2400" dirty="0">
              <a:solidFill>
                <a:schemeClr val="accent6">
                  <a:lumMod val="75000"/>
                </a:schemeClr>
              </a:solidFill>
              <a:latin typeface="Calibri" panose="020F0502020204030204" pitchFamily="34" charset="0"/>
            </a:endParaRPr>
          </a:p>
        </p:txBody>
      </p:sp>
      <p:sp>
        <p:nvSpPr>
          <p:cNvPr id="17" name="Rectangle 16"/>
          <p:cNvSpPr/>
          <p:nvPr/>
        </p:nvSpPr>
        <p:spPr>
          <a:xfrm>
            <a:off x="609600" y="1295400"/>
            <a:ext cx="7791450" cy="4124206"/>
          </a:xfrm>
          <a:prstGeom prst="rect">
            <a:avLst/>
          </a:prstGeom>
        </p:spPr>
        <p:txBody>
          <a:bodyPr wrap="square">
            <a:spAutoFit/>
          </a:bodyPr>
          <a:lstStyle/>
          <a:p>
            <a:pPr marL="171450" indent="-171450">
              <a:spcBef>
                <a:spcPts val="100"/>
              </a:spcBef>
              <a:spcAft>
                <a:spcPts val="500"/>
              </a:spcAft>
              <a:buFont typeface="Wingdings" panose="05000000000000000000" pitchFamily="2" charset="2"/>
              <a:buChar char="q"/>
            </a:pPr>
            <a:r>
              <a:rPr lang="en-US" sz="1200" b="1" dirty="0">
                <a:solidFill>
                  <a:srgbClr val="17375E"/>
                </a:solidFill>
                <a:latin typeface="Calibri" panose="020F0502020204030204" pitchFamily="34" charset="0"/>
              </a:rPr>
              <a:t>Apache Jmeter  </a:t>
            </a:r>
            <a:r>
              <a:rPr lang="en-US" sz="1200" dirty="0">
                <a:solidFill>
                  <a:srgbClr val="17375E"/>
                </a:solidFill>
                <a:latin typeface="Calibri" panose="020F0502020204030204" pitchFamily="34" charset="0"/>
              </a:rPr>
              <a:t>-  In order to verify the scripting capability for Subs and Lucie projects, below is the jmeter script developed for the Subs Project – Submit bill Use case</a:t>
            </a:r>
            <a:r>
              <a:rPr lang="en-US" sz="1200" dirty="0" smtClean="0">
                <a:latin typeface="Calibri" pitchFamily="34" charset="0"/>
                <a:cs typeface="Calibri" panose="020F0502020204030204" pitchFamily="34" charset="0"/>
              </a:rPr>
              <a:t>. </a:t>
            </a:r>
          </a:p>
          <a:p>
            <a:pPr marL="171450" indent="-171450">
              <a:spcBef>
                <a:spcPts val="100"/>
              </a:spcBef>
              <a:spcAft>
                <a:spcPts val="500"/>
              </a:spcAft>
              <a:buFont typeface="Wingdings" panose="05000000000000000000" pitchFamily="2" charset="2"/>
              <a:buChar char="q"/>
            </a:pPr>
            <a:endParaRPr lang="en-US" sz="1200" dirty="0">
              <a:latin typeface="Calibri" pitchFamily="34" charset="0"/>
              <a:cs typeface="Calibri" panose="020F0502020204030204" pitchFamily="34" charset="0"/>
            </a:endParaRPr>
          </a:p>
          <a:p>
            <a:pPr>
              <a:spcBef>
                <a:spcPts val="100"/>
              </a:spcBef>
              <a:spcAft>
                <a:spcPts val="500"/>
              </a:spcAft>
            </a:pPr>
            <a:r>
              <a:rPr lang="en-US" sz="1200" dirty="0">
                <a:latin typeface="Calibri" pitchFamily="34" charset="0"/>
                <a:cs typeface="Calibri" panose="020F0502020204030204" pitchFamily="34" charset="0"/>
              </a:rPr>
              <a:t>	</a:t>
            </a:r>
            <a:r>
              <a:rPr lang="en-US" sz="1200" b="1" dirty="0">
                <a:solidFill>
                  <a:srgbClr val="17375E"/>
                </a:solidFill>
                <a:latin typeface="Calibri" panose="020F0502020204030204" pitchFamily="34" charset="0"/>
              </a:rPr>
              <a:t>Use case Document</a:t>
            </a:r>
            <a:r>
              <a:rPr lang="en-US" sz="1200" dirty="0" smtClean="0">
                <a:latin typeface="Calibri" pitchFamily="34" charset="0"/>
                <a:cs typeface="Calibri" panose="020F0502020204030204" pitchFamily="34" charset="0"/>
              </a:rPr>
              <a:t>	</a:t>
            </a:r>
            <a:r>
              <a:rPr lang="en-US" sz="1200" b="1" dirty="0">
                <a:solidFill>
                  <a:srgbClr val="17375E"/>
                </a:solidFill>
                <a:latin typeface="Calibri" panose="020F0502020204030204" pitchFamily="34" charset="0"/>
              </a:rPr>
              <a:t>Jmeter Script </a:t>
            </a:r>
            <a:r>
              <a:rPr lang="en-US" sz="1200" dirty="0" smtClean="0">
                <a:latin typeface="Calibri" pitchFamily="34" charset="0"/>
                <a:cs typeface="Calibri" panose="020F0502020204030204" pitchFamily="34" charset="0"/>
              </a:rPr>
              <a:t>	        </a:t>
            </a:r>
            <a:r>
              <a:rPr lang="en-US" sz="1200" b="1" dirty="0">
                <a:solidFill>
                  <a:srgbClr val="17375E"/>
                </a:solidFill>
                <a:latin typeface="Calibri" panose="020F0502020204030204" pitchFamily="34" charset="0"/>
              </a:rPr>
              <a:t>Detailed Info on Jmeter </a:t>
            </a:r>
          </a:p>
          <a:p>
            <a:pPr>
              <a:spcBef>
                <a:spcPts val="100"/>
              </a:spcBef>
              <a:spcAft>
                <a:spcPts val="500"/>
              </a:spcAft>
            </a:pPr>
            <a:endParaRPr lang="en-US" sz="1200" dirty="0">
              <a:latin typeface="Calibri" pitchFamily="34" charset="0"/>
              <a:cs typeface="Calibri" panose="020F0502020204030204" pitchFamily="34" charset="0"/>
            </a:endParaRPr>
          </a:p>
          <a:p>
            <a:pPr>
              <a:spcBef>
                <a:spcPts val="100"/>
              </a:spcBef>
              <a:spcAft>
                <a:spcPts val="500"/>
              </a:spcAft>
            </a:pPr>
            <a:r>
              <a:rPr lang="en-US" sz="1200" dirty="0" smtClean="0">
                <a:latin typeface="Calibri" pitchFamily="34" charset="0"/>
                <a:cs typeface="Calibri" panose="020F0502020204030204" pitchFamily="34" charset="0"/>
              </a:rPr>
              <a:t>					</a:t>
            </a:r>
          </a:p>
          <a:p>
            <a:pPr>
              <a:spcBef>
                <a:spcPts val="100"/>
              </a:spcBef>
              <a:spcAft>
                <a:spcPts val="500"/>
              </a:spcAft>
            </a:pPr>
            <a:r>
              <a:rPr lang="en-US" sz="1200" dirty="0">
                <a:latin typeface="Calibri" pitchFamily="34" charset="0"/>
                <a:cs typeface="Calibri" panose="020F0502020204030204" pitchFamily="34" charset="0"/>
              </a:rPr>
              <a:t>	</a:t>
            </a:r>
            <a:r>
              <a:rPr lang="en-US" sz="1200" dirty="0" smtClean="0">
                <a:latin typeface="Calibri" pitchFamily="34" charset="0"/>
                <a:cs typeface="Calibri" panose="020F0502020204030204" pitchFamily="34" charset="0"/>
              </a:rPr>
              <a:t>				</a:t>
            </a:r>
          </a:p>
          <a:p>
            <a:pPr marL="171450" indent="-171450">
              <a:spcBef>
                <a:spcPts val="100"/>
              </a:spcBef>
              <a:spcAft>
                <a:spcPts val="500"/>
              </a:spcAft>
              <a:buFont typeface="Wingdings" panose="05000000000000000000" pitchFamily="2" charset="2"/>
              <a:buChar char="q"/>
            </a:pPr>
            <a:endParaRPr lang="en-US" sz="1200" dirty="0">
              <a:latin typeface="Calibri" pitchFamily="34" charset="0"/>
              <a:cs typeface="Calibri" panose="020F0502020204030204" pitchFamily="34" charset="0"/>
            </a:endParaRPr>
          </a:p>
          <a:p>
            <a:pPr marL="171450" indent="-171450">
              <a:spcBef>
                <a:spcPts val="100"/>
              </a:spcBef>
              <a:spcAft>
                <a:spcPts val="500"/>
              </a:spcAft>
              <a:buFont typeface="Wingdings" panose="05000000000000000000" pitchFamily="2" charset="2"/>
              <a:buChar char="q"/>
            </a:pPr>
            <a:r>
              <a:rPr lang="en-US" sz="1200" b="1" dirty="0">
                <a:solidFill>
                  <a:srgbClr val="17375E"/>
                </a:solidFill>
                <a:latin typeface="Calibri" panose="020F0502020204030204" pitchFamily="34" charset="0"/>
              </a:rPr>
              <a:t>Blaze </a:t>
            </a:r>
            <a:r>
              <a:rPr lang="en-US" sz="1200" b="1" dirty="0" smtClean="0">
                <a:solidFill>
                  <a:srgbClr val="17375E"/>
                </a:solidFill>
                <a:latin typeface="Calibri" panose="020F0502020204030204" pitchFamily="34" charset="0"/>
              </a:rPr>
              <a:t>Meter –  </a:t>
            </a:r>
            <a:r>
              <a:rPr lang="en-US" sz="1200" dirty="0" smtClean="0">
                <a:solidFill>
                  <a:srgbClr val="17375E"/>
                </a:solidFill>
                <a:latin typeface="Calibri" panose="020F0502020204030204" pitchFamily="34" charset="0"/>
              </a:rPr>
              <a:t>This is a load testing cloud fully compatible with Apache Jmeter. </a:t>
            </a:r>
          </a:p>
          <a:p>
            <a:pPr>
              <a:spcBef>
                <a:spcPts val="100"/>
              </a:spcBef>
              <a:spcAft>
                <a:spcPts val="500"/>
              </a:spcAft>
            </a:pPr>
            <a:r>
              <a:rPr lang="en-US" sz="1200" dirty="0" smtClean="0">
                <a:solidFill>
                  <a:srgbClr val="17375E"/>
                </a:solidFill>
                <a:latin typeface="Calibri" panose="020F0502020204030204" pitchFamily="34" charset="0"/>
              </a:rPr>
              <a:t>It can generate realistic traffic according to any provided Jmeter script.</a:t>
            </a:r>
          </a:p>
          <a:p>
            <a:pPr>
              <a:spcBef>
                <a:spcPts val="100"/>
              </a:spcBef>
              <a:spcAft>
                <a:spcPts val="500"/>
              </a:spcAft>
            </a:pPr>
            <a:r>
              <a:rPr lang="en-US" sz="1200" dirty="0" smtClean="0">
                <a:latin typeface="Calibri" pitchFamily="34" charset="0"/>
                <a:cs typeface="Calibri" panose="020F0502020204030204" pitchFamily="34" charset="0"/>
              </a:rPr>
              <a:t>		</a:t>
            </a:r>
          </a:p>
          <a:p>
            <a:pPr>
              <a:spcBef>
                <a:spcPts val="100"/>
              </a:spcBef>
              <a:spcAft>
                <a:spcPts val="500"/>
              </a:spcAft>
            </a:pPr>
            <a:endParaRPr lang="en-US" sz="1200" dirty="0" smtClean="0">
              <a:latin typeface="Calibri" pitchFamily="34" charset="0"/>
              <a:cs typeface="Calibri" panose="020F0502020204030204" pitchFamily="34" charset="0"/>
            </a:endParaRPr>
          </a:p>
          <a:p>
            <a:pPr marL="171450" indent="-171450">
              <a:spcBef>
                <a:spcPts val="100"/>
              </a:spcBef>
              <a:spcAft>
                <a:spcPts val="500"/>
              </a:spcAft>
              <a:buFont typeface="Wingdings" panose="05000000000000000000" pitchFamily="2" charset="2"/>
              <a:buChar char="q"/>
            </a:pPr>
            <a:endParaRPr lang="en-US" sz="1200" dirty="0">
              <a:latin typeface="Calibri" pitchFamily="34" charset="0"/>
              <a:cs typeface="Calibri" panose="020F0502020204030204" pitchFamily="34" charset="0"/>
            </a:endParaRPr>
          </a:p>
          <a:p>
            <a:pPr>
              <a:spcBef>
                <a:spcPts val="100"/>
              </a:spcBef>
              <a:spcAft>
                <a:spcPts val="500"/>
              </a:spcAft>
            </a:pPr>
            <a:endParaRPr lang="en-US" sz="1200" dirty="0" smtClean="0">
              <a:latin typeface="Calibri" pitchFamily="34" charset="0"/>
              <a:cs typeface="Calibri" panose="020F0502020204030204" pitchFamily="34" charset="0"/>
            </a:endParaRPr>
          </a:p>
          <a:p>
            <a:pPr marL="171450" indent="-171450">
              <a:spcBef>
                <a:spcPts val="100"/>
              </a:spcBef>
              <a:spcAft>
                <a:spcPts val="500"/>
              </a:spcAft>
              <a:buFont typeface="Wingdings" panose="05000000000000000000" pitchFamily="2" charset="2"/>
              <a:buChar char="q"/>
            </a:pPr>
            <a:r>
              <a:rPr lang="en-US" sz="1200" b="1" dirty="0">
                <a:solidFill>
                  <a:srgbClr val="17375E"/>
                </a:solidFill>
                <a:latin typeface="Calibri" panose="020F0502020204030204" pitchFamily="34" charset="0"/>
              </a:rPr>
              <a:t>Glog -  </a:t>
            </a:r>
            <a:r>
              <a:rPr lang="en-US" sz="1200" dirty="0">
                <a:solidFill>
                  <a:srgbClr val="17375E"/>
                </a:solidFill>
                <a:latin typeface="Calibri" panose="020F0502020204030204" pitchFamily="34" charset="0"/>
              </a:rPr>
              <a:t>It is a solution accelerator for reporting provided by cognizant . Complete information can seen in the next slide. </a:t>
            </a:r>
          </a:p>
          <a:p>
            <a:pPr>
              <a:spcBef>
                <a:spcPts val="100"/>
              </a:spcBef>
              <a:spcAft>
                <a:spcPts val="500"/>
              </a:spcAft>
            </a:pPr>
            <a:endParaRPr lang="en-US" sz="1200" dirty="0" smtClean="0">
              <a:latin typeface="Calibri" pitchFamily="34" charset="0"/>
              <a:cs typeface="Calibri" panose="020F050202020403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4291581693"/>
              </p:ext>
            </p:extLst>
          </p:nvPr>
        </p:nvGraphicFramePr>
        <p:xfrm>
          <a:off x="1752600" y="2438400"/>
          <a:ext cx="914400" cy="771525"/>
        </p:xfrm>
        <a:graphic>
          <a:graphicData uri="http://schemas.openxmlformats.org/presentationml/2006/ole">
            <mc:AlternateContent xmlns:mc="http://schemas.openxmlformats.org/markup-compatibility/2006">
              <mc:Choice xmlns:v="urn:schemas-microsoft-com:vml" Requires="v">
                <p:oleObj spid="_x0000_s3133"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752600" y="2438400"/>
                        <a:ext cx="914400" cy="7715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29366720"/>
              </p:ext>
            </p:extLst>
          </p:nvPr>
        </p:nvGraphicFramePr>
        <p:xfrm>
          <a:off x="3352800" y="2438399"/>
          <a:ext cx="914400" cy="771525"/>
        </p:xfrm>
        <a:graphic>
          <a:graphicData uri="http://schemas.openxmlformats.org/presentationml/2006/ole">
            <mc:AlternateContent xmlns:mc="http://schemas.openxmlformats.org/markup-compatibility/2006">
              <mc:Choice xmlns:v="urn:schemas-microsoft-com:vml" Requires="v">
                <p:oleObj spid="_x0000_s3134" name="Packager Shell Object" showAsIcon="1" r:id="rId6" imgW="914400" imgH="771480" progId="Package">
                  <p:embed/>
                </p:oleObj>
              </mc:Choice>
              <mc:Fallback>
                <p:oleObj name="Packager Shell Object" showAsIcon="1" r:id="rId6" imgW="914400" imgH="771480" progId="Package">
                  <p:embed/>
                  <p:pic>
                    <p:nvPicPr>
                      <p:cNvPr id="0" name=""/>
                      <p:cNvPicPr/>
                      <p:nvPr/>
                    </p:nvPicPr>
                    <p:blipFill>
                      <a:blip r:embed="rId7"/>
                      <a:stretch>
                        <a:fillRect/>
                      </a:stretch>
                    </p:blipFill>
                    <p:spPr>
                      <a:xfrm>
                        <a:off x="3352800" y="2438399"/>
                        <a:ext cx="914400" cy="771525"/>
                      </a:xfrm>
                      <a:prstGeom prst="rect">
                        <a:avLst/>
                      </a:prstGeom>
                    </p:spPr>
                  </p:pic>
                </p:oleObj>
              </mc:Fallback>
            </mc:AlternateContent>
          </a:graphicData>
        </a:graphic>
      </p:graphicFrame>
      <p:graphicFrame>
        <p:nvGraphicFramePr>
          <p:cNvPr id="18" name="Object 17">
            <a:hlinkClick r:id="" action="ppaction://ole?verb=0"/>
          </p:cNvPr>
          <p:cNvGraphicFramePr>
            <a:graphicFrameLocks noChangeAspect="1"/>
          </p:cNvGraphicFramePr>
          <p:nvPr>
            <p:extLst>
              <p:ext uri="{D42A27DB-BD31-4B8C-83A1-F6EECF244321}">
                <p14:modId xmlns:p14="http://schemas.microsoft.com/office/powerpoint/2010/main" val="891412850"/>
              </p:ext>
            </p:extLst>
          </p:nvPr>
        </p:nvGraphicFramePr>
        <p:xfrm>
          <a:off x="4953000" y="2514600"/>
          <a:ext cx="914400" cy="771525"/>
        </p:xfrm>
        <a:graphic>
          <a:graphicData uri="http://schemas.openxmlformats.org/presentationml/2006/ole">
            <mc:AlternateContent xmlns:mc="http://schemas.openxmlformats.org/markup-compatibility/2006">
              <mc:Choice xmlns:v="urn:schemas-microsoft-com:vml" Requires="v">
                <p:oleObj spid="_x0000_s3135" name="Presentation" showAsIcon="1" r:id="rId9" imgW="914400" imgH="771480" progId="PowerPoint.Show.12">
                  <p:embed/>
                </p:oleObj>
              </mc:Choice>
              <mc:Fallback>
                <p:oleObj name="Presentation" showAsIcon="1" r:id="rId9" imgW="914400" imgH="771480" progId="PowerPoint.Show.12">
                  <p:embed/>
                  <p:pic>
                    <p:nvPicPr>
                      <p:cNvPr id="0" name=""/>
                      <p:cNvPicPr/>
                      <p:nvPr/>
                    </p:nvPicPr>
                    <p:blipFill>
                      <a:blip r:embed="rId10"/>
                      <a:stretch>
                        <a:fillRect/>
                      </a:stretch>
                    </p:blipFill>
                    <p:spPr>
                      <a:xfrm>
                        <a:off x="4953000" y="2514600"/>
                        <a:ext cx="914400" cy="771525"/>
                      </a:xfrm>
                      <a:prstGeom prst="rect">
                        <a:avLst/>
                      </a:prstGeom>
                    </p:spPr>
                  </p:pic>
                </p:oleObj>
              </mc:Fallback>
            </mc:AlternateContent>
          </a:graphicData>
        </a:graphic>
      </p:graphicFrame>
      <p:pic>
        <p:nvPicPr>
          <p:cNvPr id="20" name="Picture 19"/>
          <p:cNvPicPr>
            <a:picLocks noChangeAspect="1"/>
          </p:cNvPicPr>
          <p:nvPr/>
        </p:nvPicPr>
        <p:blipFill>
          <a:blip r:embed="rId11"/>
          <a:stretch>
            <a:fillRect/>
          </a:stretch>
        </p:blipFill>
        <p:spPr>
          <a:xfrm>
            <a:off x="6086475" y="3927003"/>
            <a:ext cx="2095500" cy="581025"/>
          </a:xfrm>
          <a:prstGeom prst="rect">
            <a:avLst/>
          </a:prstGeom>
        </p:spPr>
      </p:pic>
      <p:pic>
        <p:nvPicPr>
          <p:cNvPr id="21" name="Picture 20"/>
          <p:cNvPicPr>
            <a:picLocks noChangeAspect="1"/>
          </p:cNvPicPr>
          <p:nvPr/>
        </p:nvPicPr>
        <p:blipFill>
          <a:blip r:embed="rId12"/>
          <a:stretch>
            <a:fillRect/>
          </a:stretch>
        </p:blipFill>
        <p:spPr>
          <a:xfrm>
            <a:off x="6441694" y="2234799"/>
            <a:ext cx="1740281" cy="825703"/>
          </a:xfrm>
          <a:prstGeom prst="rect">
            <a:avLst/>
          </a:prstGeom>
        </p:spPr>
      </p:pic>
      <p:graphicFrame>
        <p:nvGraphicFramePr>
          <p:cNvPr id="22" name="Object 21"/>
          <p:cNvGraphicFramePr>
            <a:graphicFrameLocks noChangeAspect="1"/>
          </p:cNvGraphicFramePr>
          <p:nvPr>
            <p:extLst>
              <p:ext uri="{D42A27DB-BD31-4B8C-83A1-F6EECF244321}">
                <p14:modId xmlns:p14="http://schemas.microsoft.com/office/powerpoint/2010/main" val="3767562467"/>
              </p:ext>
            </p:extLst>
          </p:nvPr>
        </p:nvGraphicFramePr>
        <p:xfrm>
          <a:off x="2191555" y="3967160"/>
          <a:ext cx="1676400" cy="771525"/>
        </p:xfrm>
        <a:graphic>
          <a:graphicData uri="http://schemas.openxmlformats.org/presentationml/2006/ole">
            <mc:AlternateContent xmlns:mc="http://schemas.openxmlformats.org/markup-compatibility/2006">
              <mc:Choice xmlns:v="urn:schemas-microsoft-com:vml" Requires="v">
                <p:oleObj spid="_x0000_s3136" name="Document" showAsIcon="1" r:id="rId14" imgW="914400" imgH="771480" progId="Word.Document.12">
                  <p:embed/>
                </p:oleObj>
              </mc:Choice>
              <mc:Fallback>
                <p:oleObj name="Document" showAsIcon="1" r:id="rId14" imgW="914400" imgH="771480" progId="Word.Document.12">
                  <p:embed/>
                  <p:pic>
                    <p:nvPicPr>
                      <p:cNvPr id="0" name=""/>
                      <p:cNvPicPr/>
                      <p:nvPr/>
                    </p:nvPicPr>
                    <p:blipFill>
                      <a:blip r:embed="rId15"/>
                      <a:stretch>
                        <a:fillRect/>
                      </a:stretch>
                    </p:blipFill>
                    <p:spPr>
                      <a:xfrm>
                        <a:off x="2191555" y="3967160"/>
                        <a:ext cx="1676400" cy="771525"/>
                      </a:xfrm>
                      <a:prstGeom prst="rect">
                        <a:avLst/>
                      </a:prstGeom>
                    </p:spPr>
                  </p:pic>
                </p:oleObj>
              </mc:Fallback>
            </mc:AlternateContent>
          </a:graphicData>
        </a:graphic>
      </p:graphicFrame>
    </p:spTree>
    <p:extLst>
      <p:ext uri="{BB962C8B-B14F-4D97-AF65-F5344CB8AC3E}">
        <p14:creationId xmlns:p14="http://schemas.microsoft.com/office/powerpoint/2010/main" val="3166386510"/>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gnizan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a:ea typeface="ヒラギノ角ゴ ProN W3"/>
        <a:cs typeface="ヒラギノ角ゴ ProN W3"/>
      </a:majorFont>
      <a:minorFont>
        <a:latin typeface="Segoe U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schemeClr>
        </a:solidFill>
        <a:ln w="9525">
          <a:solidFill>
            <a:schemeClr val="accent2">
              <a:lumMod val="60000"/>
              <a:lumOff val="40000"/>
            </a:schemeClr>
          </a:solidFill>
          <a:miter lim="800000"/>
          <a:headEnd/>
          <a:tailEnd type="none" w="lg" len="lg"/>
        </a:ln>
      </a:spPr>
      <a:bodyPr wrap="square">
        <a:spAutoFit/>
      </a:bodyPr>
      <a:lstStyle>
        <a:defPPr marL="342900" indent="-342900" algn="l">
          <a:spcBef>
            <a:spcPts val="100"/>
          </a:spcBef>
          <a:spcAft>
            <a:spcPts val="500"/>
          </a:spcAft>
          <a:defRPr sz="1050" u="sng" dirty="0" smtClean="0">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Cognizant1</Template>
  <TotalTime>4593</TotalTime>
  <Words>782</Words>
  <Application>Microsoft Office PowerPoint</Application>
  <PresentationFormat>On-screen Show (4:3)</PresentationFormat>
  <Paragraphs>219</Paragraphs>
  <Slides>11</Slides>
  <Notes>0</Notes>
  <HiddenSlides>1</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11</vt:i4>
      </vt:variant>
    </vt:vector>
  </HeadingPairs>
  <TitlesOfParts>
    <vt:vector size="16" baseType="lpstr">
      <vt:lpstr>Cognizant1</vt:lpstr>
      <vt:lpstr>Worksheet</vt:lpstr>
      <vt:lpstr>Packager Shell Object</vt:lpstr>
      <vt:lpstr>Presentation</vt:lpstr>
      <vt:lpstr>Document</vt:lpstr>
      <vt:lpstr> Timeinc (Subs/Lucie) Open Source performance testing tool evaluation </vt:lpstr>
      <vt:lpstr>Agenda</vt:lpstr>
      <vt:lpstr>Background</vt:lpstr>
      <vt:lpstr>Objective and Scope </vt:lpstr>
      <vt:lpstr>Performance Testing tools </vt:lpstr>
      <vt:lpstr>PowerPoint Presentation</vt:lpstr>
      <vt:lpstr>PowerPoint Presentation</vt:lpstr>
      <vt:lpstr>Load runner VS Apache Jmeter </vt:lpstr>
      <vt:lpstr>Apache Jemter,  Blaze Meter &amp; Glog</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Non-Functional Testing &amp; Engineering Capability</dc:title>
  <dc:creator>Sriramaneni, Harshitha (Cognizant)</dc:creator>
  <cp:lastModifiedBy>loadtesterpsy</cp:lastModifiedBy>
  <cp:revision>244</cp:revision>
  <dcterms:created xsi:type="dcterms:W3CDTF">2014-03-06T05:18:40Z</dcterms:created>
  <dcterms:modified xsi:type="dcterms:W3CDTF">2016-03-22T11:50:51Z</dcterms:modified>
</cp:coreProperties>
</file>